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heme/themeOverride5.xml" ContentType="application/vnd.openxmlformats-officedocument.themeOverride+xml"/>
  <Override PartName="/ppt/charts/chart10.xml" ContentType="application/vnd.openxmlformats-officedocument.drawingml.chart+xml"/>
  <Override PartName="/ppt/theme/themeOverride6.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17" r:id="rId2"/>
    <p:sldId id="371" r:id="rId3"/>
    <p:sldId id="390" r:id="rId4"/>
    <p:sldId id="372" r:id="rId5"/>
    <p:sldId id="373" r:id="rId6"/>
    <p:sldId id="374" r:id="rId7"/>
    <p:sldId id="375" r:id="rId8"/>
    <p:sldId id="370" r:id="rId9"/>
    <p:sldId id="369" r:id="rId10"/>
    <p:sldId id="339" r:id="rId11"/>
    <p:sldId id="345" r:id="rId12"/>
    <p:sldId id="353" r:id="rId13"/>
    <p:sldId id="354" r:id="rId14"/>
    <p:sldId id="355" r:id="rId15"/>
    <p:sldId id="356" r:id="rId16"/>
    <p:sldId id="376" r:id="rId17"/>
    <p:sldId id="377" r:id="rId18"/>
    <p:sldId id="346" r:id="rId19"/>
    <p:sldId id="307" r:id="rId20"/>
    <p:sldId id="348" r:id="rId21"/>
    <p:sldId id="347" r:id="rId22"/>
    <p:sldId id="308" r:id="rId23"/>
    <p:sldId id="349" r:id="rId24"/>
    <p:sldId id="306" r:id="rId25"/>
    <p:sldId id="309" r:id="rId26"/>
    <p:sldId id="310" r:id="rId27"/>
    <p:sldId id="325" r:id="rId28"/>
    <p:sldId id="326" r:id="rId29"/>
    <p:sldId id="388" r:id="rId30"/>
    <p:sldId id="389" r:id="rId31"/>
    <p:sldId id="378" r:id="rId32"/>
    <p:sldId id="379" r:id="rId33"/>
    <p:sldId id="380" r:id="rId34"/>
    <p:sldId id="381" r:id="rId35"/>
    <p:sldId id="382" r:id="rId36"/>
    <p:sldId id="383" r:id="rId37"/>
    <p:sldId id="384" r:id="rId38"/>
    <p:sldId id="385" r:id="rId39"/>
    <p:sldId id="386" r:id="rId40"/>
    <p:sldId id="387" r:id="rId41"/>
    <p:sldId id="350" r:id="rId42"/>
    <p:sldId id="351" r:id="rId43"/>
    <p:sldId id="360" r:id="rId44"/>
    <p:sldId id="327" r:id="rId45"/>
    <p:sldId id="328" r:id="rId46"/>
    <p:sldId id="361" r:id="rId47"/>
    <p:sldId id="362" r:id="rId48"/>
    <p:sldId id="363" r:id="rId49"/>
    <p:sldId id="332" r:id="rId50"/>
    <p:sldId id="333" r:id="rId51"/>
    <p:sldId id="338"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8" autoAdjust="0"/>
    <p:restoredTop sz="77143" autoAdjust="0"/>
  </p:normalViewPr>
  <p:slideViewPr>
    <p:cSldViewPr>
      <p:cViewPr>
        <p:scale>
          <a:sx n="80" d="100"/>
          <a:sy n="80" d="100"/>
        </p:scale>
        <p:origin x="1840"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Macintosh%20HD:Users:MacBook_Virgo:Downloads:taxi.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MacBook_Virgo:Downloads:taxi.csv"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MacBook_Virgo:Downloads:taxi.csv"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MacBook_Virgo:Downloads:taxi.csv"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Macintosh%20HD:Users:MacBook_Virgo:Downloads:taxi.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MacBook_Virgo:Downloads:taxi.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MacBook_Virgo:Downloads:taxi.csv" TargetMode="Externa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Macintosh%20HD:Users:MacBook_Virgo:Downloads:taxi.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Passenger Vehicle</c:v>
                </c:pt>
              </c:strCache>
            </c:strRef>
          </c:tx>
          <c:spPr>
            <a:solidFill>
              <a:schemeClr val="accent1"/>
            </a:solidFill>
            <a:ln>
              <a:noFill/>
            </a:ln>
            <a:effectLst/>
          </c:spPr>
          <c:invertIfNegative val="0"/>
          <c:cat>
            <c:strRef>
              <c:f>Sheet1!$A$2:$A$9</c:f>
              <c:strCache>
                <c:ptCount val="8"/>
                <c:pt idx="0">
                  <c:v>Following Too Closely</c:v>
                </c:pt>
                <c:pt idx="1">
                  <c:v>Driver Inattention/Distraction</c:v>
                </c:pt>
                <c:pt idx="2">
                  <c:v>Passing or Lane Usage Improper</c:v>
                </c:pt>
                <c:pt idx="3">
                  <c:v>Failure to Yield Right-of-Way</c:v>
                </c:pt>
                <c:pt idx="4">
                  <c:v>Glare</c:v>
                </c:pt>
                <c:pt idx="5">
                  <c:v>Reaction to Other Uninvolved Vehicle</c:v>
                </c:pt>
                <c:pt idx="6">
                  <c:v>Unsafe Lane Changing</c:v>
                </c:pt>
                <c:pt idx="7">
                  <c:v>Other Vehicular</c:v>
                </c:pt>
              </c:strCache>
            </c:strRef>
          </c:cat>
          <c:val>
            <c:numRef>
              <c:f>Sheet1!$B$2:$B$9</c:f>
              <c:numCache>
                <c:formatCode>General</c:formatCode>
                <c:ptCount val="8"/>
                <c:pt idx="0">
                  <c:v>4.490942</c:v>
                </c:pt>
                <c:pt idx="1">
                  <c:v>28.564054</c:v>
                </c:pt>
                <c:pt idx="2">
                  <c:v>2.02978</c:v>
                </c:pt>
                <c:pt idx="3">
                  <c:v>9.436495</c:v>
                </c:pt>
                <c:pt idx="4">
                  <c:v>0.428477</c:v>
                </c:pt>
                <c:pt idx="5">
                  <c:v>0.92471</c:v>
                </c:pt>
                <c:pt idx="6">
                  <c:v>1.83361</c:v>
                </c:pt>
                <c:pt idx="7">
                  <c:v>5.586655</c:v>
                </c:pt>
              </c:numCache>
            </c:numRef>
          </c:val>
        </c:ser>
        <c:ser>
          <c:idx val="1"/>
          <c:order val="1"/>
          <c:tx>
            <c:strRef>
              <c:f>Sheet1!$C$1</c:f>
              <c:strCache>
                <c:ptCount val="1"/>
                <c:pt idx="0">
                  <c:v>Passenger Vehicle_m10_1518</c:v>
                </c:pt>
              </c:strCache>
            </c:strRef>
          </c:tx>
          <c:spPr>
            <a:solidFill>
              <a:schemeClr val="accent2"/>
            </a:solidFill>
            <a:ln>
              <a:noFill/>
            </a:ln>
            <a:effectLst/>
          </c:spPr>
          <c:invertIfNegative val="0"/>
          <c:cat>
            <c:strRef>
              <c:f>Sheet1!$A$2:$A$9</c:f>
              <c:strCache>
                <c:ptCount val="8"/>
                <c:pt idx="0">
                  <c:v>Following Too Closely</c:v>
                </c:pt>
                <c:pt idx="1">
                  <c:v>Driver Inattention/Distraction</c:v>
                </c:pt>
                <c:pt idx="2">
                  <c:v>Passing or Lane Usage Improper</c:v>
                </c:pt>
                <c:pt idx="3">
                  <c:v>Failure to Yield Right-of-Way</c:v>
                </c:pt>
                <c:pt idx="4">
                  <c:v>Glare</c:v>
                </c:pt>
                <c:pt idx="5">
                  <c:v>Reaction to Other Uninvolved Vehicle</c:v>
                </c:pt>
                <c:pt idx="6">
                  <c:v>Unsafe Lane Changing</c:v>
                </c:pt>
                <c:pt idx="7">
                  <c:v>Other Vehicular</c:v>
                </c:pt>
              </c:strCache>
            </c:strRef>
          </c:cat>
          <c:val>
            <c:numRef>
              <c:f>Sheet1!$C$2:$C$9</c:f>
              <c:numCache>
                <c:formatCode>General</c:formatCode>
                <c:ptCount val="8"/>
                <c:pt idx="0">
                  <c:v>6.701785</c:v>
                </c:pt>
                <c:pt idx="1">
                  <c:v>30.655546</c:v>
                </c:pt>
                <c:pt idx="2">
                  <c:v>2.970441999999998</c:v>
                </c:pt>
                <c:pt idx="3">
                  <c:v>10.00878</c:v>
                </c:pt>
                <c:pt idx="4">
                  <c:v>0.995025</c:v>
                </c:pt>
                <c:pt idx="5">
                  <c:v>1.360843</c:v>
                </c:pt>
                <c:pt idx="6">
                  <c:v>2.268071</c:v>
                </c:pt>
                <c:pt idx="7">
                  <c:v>5.823822</c:v>
                </c:pt>
              </c:numCache>
            </c:numRef>
          </c:val>
        </c:ser>
        <c:dLbls>
          <c:showLegendKey val="0"/>
          <c:showVal val="0"/>
          <c:showCatName val="0"/>
          <c:showSerName val="0"/>
          <c:showPercent val="0"/>
          <c:showBubbleSize val="0"/>
        </c:dLbls>
        <c:gapWidth val="219"/>
        <c:overlap val="-27"/>
        <c:axId val="1896026256"/>
        <c:axId val="1891048320"/>
      </c:barChart>
      <c:catAx>
        <c:axId val="189602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00" b="1" i="0" u="none" strike="noStrike" kern="1200" baseline="0">
                <a:solidFill>
                  <a:schemeClr val="tx1">
                    <a:lumMod val="65000"/>
                    <a:lumOff val="35000"/>
                  </a:schemeClr>
                </a:solidFill>
                <a:latin typeface="+mn-lt"/>
                <a:ea typeface="+mn-ea"/>
                <a:cs typeface="+mn-cs"/>
              </a:defRPr>
            </a:pPr>
            <a:endParaRPr lang="en-US"/>
          </a:p>
        </c:txPr>
        <c:crossAx val="1891048320"/>
        <c:crosses val="autoZero"/>
        <c:auto val="1"/>
        <c:lblAlgn val="ctr"/>
        <c:lblOffset val="100"/>
        <c:noMultiLvlLbl val="0"/>
      </c:catAx>
      <c:valAx>
        <c:axId val="1891048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100" b="0" i="0" u="none" strike="noStrike" kern="1200" baseline="0">
                    <a:solidFill>
                      <a:schemeClr val="tx1">
                        <a:lumMod val="65000"/>
                        <a:lumOff val="35000"/>
                      </a:schemeClr>
                    </a:solidFill>
                    <a:latin typeface="+mn-lt"/>
                    <a:ea typeface="+mn-ea"/>
                    <a:cs typeface="+mn-cs"/>
                  </a:defRPr>
                </a:pPr>
                <a:r>
                  <a:rPr lang="en-US" sz="1100"/>
                  <a:t>Percentage</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mn-lt"/>
                <a:ea typeface="+mn-ea"/>
                <a:cs typeface="+mn-cs"/>
              </a:defRPr>
            </a:pPr>
            <a:endParaRPr lang="en-US"/>
          </a:p>
        </c:txPr>
        <c:crossAx val="1896026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layout>
        <c:manualLayout>
          <c:xMode val="edge"/>
          <c:yMode val="edge"/>
          <c:x val="0.517066493281318"/>
          <c:y val="0.0766296873419438"/>
        </c:manualLayout>
      </c:layout>
      <c:overlay val="0"/>
      <c:txPr>
        <a:bodyPr/>
        <a:lstStyle/>
        <a:p>
          <a:pPr>
            <a:defRPr lang="ja-JP"/>
          </a:pPr>
          <a:endParaRPr lang="en-US"/>
        </a:p>
      </c:txPr>
    </c:title>
    <c:autoTitleDeleted val="0"/>
    <c:plotArea>
      <c:layout>
        <c:manualLayout>
          <c:layoutTarget val="inner"/>
          <c:xMode val="edge"/>
          <c:yMode val="edge"/>
          <c:x val="0.155389200440291"/>
          <c:y val="0.155801725677906"/>
          <c:w val="0.831680348595879"/>
          <c:h val="0.486126834528193"/>
        </c:manualLayout>
      </c:layout>
      <c:barChart>
        <c:barDir val="col"/>
        <c:grouping val="clustered"/>
        <c:varyColors val="0"/>
        <c:ser>
          <c:idx val="0"/>
          <c:order val="0"/>
          <c:tx>
            <c:strRef>
              <c:f>taxi.csv!$B$74</c:f>
              <c:strCache>
                <c:ptCount val="1"/>
                <c:pt idx="0">
                  <c:v>bus</c:v>
                </c:pt>
              </c:strCache>
            </c:strRef>
          </c:tx>
          <c:invertIfNegative val="0"/>
          <c:dPt>
            <c:idx val="4"/>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dPt>
            <c:idx val="5"/>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dPt>
            <c:idx val="6"/>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cat>
            <c:strRef>
              <c:f>taxi.csv!$A$76:$A$86</c:f>
              <c:strCache>
                <c:ptCount val="11"/>
                <c:pt idx="0">
                  <c:v>Failure to Yield Right-of-Way</c:v>
                </c:pt>
                <c:pt idx="1">
                  <c:v>Fatigued/Drowsy</c:v>
                </c:pt>
                <c:pt idx="2">
                  <c:v>Backing Unsafely</c:v>
                </c:pt>
                <c:pt idx="3">
                  <c:v>Other Vehicular</c:v>
                </c:pt>
                <c:pt idx="4">
                  <c:v>Turning Improperly</c:v>
                </c:pt>
                <c:pt idx="5">
                  <c:v>Lost Consciousness</c:v>
                </c:pt>
                <c:pt idx="6">
                  <c:v>Prescription Medication</c:v>
                </c:pt>
                <c:pt idx="7">
                  <c:v>Driver Inexperience</c:v>
                </c:pt>
                <c:pt idx="8">
                  <c:v>Pavement Slippery</c:v>
                </c:pt>
                <c:pt idx="9">
                  <c:v>Outside Car Distraction</c:v>
                </c:pt>
                <c:pt idx="10">
                  <c:v>Oversized Vehicle</c:v>
                </c:pt>
              </c:strCache>
            </c:strRef>
          </c:cat>
          <c:val>
            <c:numRef>
              <c:f>taxi.csv!$B$76:$B$86</c:f>
              <c:numCache>
                <c:formatCode>General</c:formatCode>
                <c:ptCount val="11"/>
                <c:pt idx="0">
                  <c:v>0.09697</c:v>
                </c:pt>
                <c:pt idx="1">
                  <c:v>0.106061</c:v>
                </c:pt>
                <c:pt idx="2">
                  <c:v>0.021212</c:v>
                </c:pt>
                <c:pt idx="3">
                  <c:v>0.045455</c:v>
                </c:pt>
                <c:pt idx="4">
                  <c:v>0.109091</c:v>
                </c:pt>
                <c:pt idx="5">
                  <c:v>0.127273</c:v>
                </c:pt>
                <c:pt idx="6">
                  <c:v>0.121212</c:v>
                </c:pt>
                <c:pt idx="7">
                  <c:v>0.006061</c:v>
                </c:pt>
                <c:pt idx="8">
                  <c:v>0.0</c:v>
                </c:pt>
                <c:pt idx="9">
                  <c:v>0.015152</c:v>
                </c:pt>
                <c:pt idx="10">
                  <c:v>0.078788</c:v>
                </c:pt>
              </c:numCache>
            </c:numRef>
          </c:val>
        </c:ser>
        <c:dLbls>
          <c:showLegendKey val="0"/>
          <c:showVal val="0"/>
          <c:showCatName val="0"/>
          <c:showSerName val="0"/>
          <c:showPercent val="0"/>
          <c:showBubbleSize val="0"/>
        </c:dLbls>
        <c:gapWidth val="150"/>
        <c:axId val="1890498544"/>
        <c:axId val="1889784912"/>
      </c:barChart>
      <c:catAx>
        <c:axId val="1890498544"/>
        <c:scaling>
          <c:orientation val="minMax"/>
        </c:scaling>
        <c:delete val="0"/>
        <c:axPos val="b"/>
        <c:numFmt formatCode="General" sourceLinked="0"/>
        <c:majorTickMark val="out"/>
        <c:minorTickMark val="none"/>
        <c:tickLblPos val="nextTo"/>
        <c:txPr>
          <a:bodyPr/>
          <a:lstStyle/>
          <a:p>
            <a:pPr>
              <a:defRPr lang="ja-JP"/>
            </a:pPr>
            <a:endParaRPr lang="en-US"/>
          </a:p>
        </c:txPr>
        <c:crossAx val="1889784912"/>
        <c:crosses val="autoZero"/>
        <c:auto val="1"/>
        <c:lblAlgn val="ctr"/>
        <c:lblOffset val="100"/>
        <c:noMultiLvlLbl val="0"/>
      </c:catAx>
      <c:valAx>
        <c:axId val="1889784912"/>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90498544"/>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Sheet1!$B$12</c:f>
              <c:strCache>
                <c:ptCount val="1"/>
                <c:pt idx="0">
                  <c:v>Passenger Vehicle</c:v>
                </c:pt>
              </c:strCache>
            </c:strRef>
          </c:tx>
          <c:spPr>
            <a:solidFill>
              <a:schemeClr val="accent1"/>
            </a:solidFill>
            <a:ln>
              <a:noFill/>
            </a:ln>
            <a:effectLst/>
          </c:spPr>
          <c:invertIfNegative val="0"/>
          <c:cat>
            <c:strRef>
              <c:f>Sheet1!$A$13:$A$20</c:f>
              <c:strCache>
                <c:ptCount val="8"/>
                <c:pt idx="0">
                  <c:v>Fatigued/Drowsy</c:v>
                </c:pt>
                <c:pt idx="1">
                  <c:v>Driver Inattention/Distraction</c:v>
                </c:pt>
                <c:pt idx="2">
                  <c:v>Lost Consciousness</c:v>
                </c:pt>
                <c:pt idx="3">
                  <c:v>Prescription Medication</c:v>
                </c:pt>
                <c:pt idx="4">
                  <c:v>Failure to Yield Right-of-Way</c:v>
                </c:pt>
                <c:pt idx="5">
                  <c:v>Driver Inexperience</c:v>
                </c:pt>
                <c:pt idx="6">
                  <c:v>Turning Improperly</c:v>
                </c:pt>
                <c:pt idx="7">
                  <c:v>Illness</c:v>
                </c:pt>
              </c:strCache>
            </c:strRef>
          </c:cat>
          <c:val>
            <c:numRef>
              <c:f>Sheet1!$B$13:$B$20</c:f>
              <c:numCache>
                <c:formatCode>General</c:formatCode>
                <c:ptCount val="8"/>
                <c:pt idx="0">
                  <c:v>8.609870000000001</c:v>
                </c:pt>
                <c:pt idx="1">
                  <c:v>28.564054</c:v>
                </c:pt>
                <c:pt idx="2">
                  <c:v>3.18712</c:v>
                </c:pt>
                <c:pt idx="3">
                  <c:v>2.638295</c:v>
                </c:pt>
                <c:pt idx="4">
                  <c:v>9.436495</c:v>
                </c:pt>
                <c:pt idx="5">
                  <c:v>2.616677999999998</c:v>
                </c:pt>
                <c:pt idx="6">
                  <c:v>4.609031</c:v>
                </c:pt>
                <c:pt idx="7">
                  <c:v>0.392663</c:v>
                </c:pt>
              </c:numCache>
            </c:numRef>
          </c:val>
        </c:ser>
        <c:ser>
          <c:idx val="1"/>
          <c:order val="1"/>
          <c:tx>
            <c:strRef>
              <c:f>Sheet1!$C$12</c:f>
              <c:strCache>
                <c:ptCount val="1"/>
                <c:pt idx="0">
                  <c:v>Passenger Vehicle_m4_1518</c:v>
                </c:pt>
              </c:strCache>
            </c:strRef>
          </c:tx>
          <c:spPr>
            <a:solidFill>
              <a:schemeClr val="accent2"/>
            </a:solidFill>
            <a:ln>
              <a:noFill/>
            </a:ln>
            <a:effectLst/>
          </c:spPr>
          <c:invertIfNegative val="0"/>
          <c:cat>
            <c:strRef>
              <c:f>Sheet1!$A$13:$A$20</c:f>
              <c:strCache>
                <c:ptCount val="8"/>
                <c:pt idx="0">
                  <c:v>Fatigued/Drowsy</c:v>
                </c:pt>
                <c:pt idx="1">
                  <c:v>Driver Inattention/Distraction</c:v>
                </c:pt>
                <c:pt idx="2">
                  <c:v>Lost Consciousness</c:v>
                </c:pt>
                <c:pt idx="3">
                  <c:v>Prescription Medication</c:v>
                </c:pt>
                <c:pt idx="4">
                  <c:v>Failure to Yield Right-of-Way</c:v>
                </c:pt>
                <c:pt idx="5">
                  <c:v>Driver Inexperience</c:v>
                </c:pt>
                <c:pt idx="6">
                  <c:v>Turning Improperly</c:v>
                </c:pt>
                <c:pt idx="7">
                  <c:v>Illness</c:v>
                </c:pt>
              </c:strCache>
            </c:strRef>
          </c:cat>
          <c:val>
            <c:numRef>
              <c:f>Sheet1!$C$13:$C$20</c:f>
              <c:numCache>
                <c:formatCode>General</c:formatCode>
                <c:ptCount val="8"/>
                <c:pt idx="0">
                  <c:v>12.382998</c:v>
                </c:pt>
                <c:pt idx="1">
                  <c:v>30.167255</c:v>
                </c:pt>
                <c:pt idx="2">
                  <c:v>4.066288</c:v>
                </c:pt>
                <c:pt idx="3">
                  <c:v>3.206997</c:v>
                </c:pt>
                <c:pt idx="4">
                  <c:v>9.789781</c:v>
                </c:pt>
                <c:pt idx="5">
                  <c:v>2.823385</c:v>
                </c:pt>
                <c:pt idx="6">
                  <c:v>4.75679</c:v>
                </c:pt>
                <c:pt idx="7">
                  <c:v>0.521712</c:v>
                </c:pt>
              </c:numCache>
            </c:numRef>
          </c:val>
        </c:ser>
        <c:dLbls>
          <c:showLegendKey val="0"/>
          <c:showVal val="0"/>
          <c:showCatName val="0"/>
          <c:showSerName val="0"/>
          <c:showPercent val="0"/>
          <c:showBubbleSize val="0"/>
        </c:dLbls>
        <c:gapWidth val="219"/>
        <c:overlap val="-27"/>
        <c:axId val="1864370816"/>
        <c:axId val="1893469376"/>
      </c:barChart>
      <c:catAx>
        <c:axId val="186437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00" b="1" i="0" u="none" strike="noStrike" kern="1200" baseline="0">
                <a:solidFill>
                  <a:schemeClr val="tx1">
                    <a:lumMod val="65000"/>
                    <a:lumOff val="35000"/>
                  </a:schemeClr>
                </a:solidFill>
                <a:latin typeface="+mn-lt"/>
                <a:ea typeface="+mn-ea"/>
                <a:cs typeface="+mn-cs"/>
              </a:defRPr>
            </a:pPr>
            <a:endParaRPr lang="en-US"/>
          </a:p>
        </c:txPr>
        <c:crossAx val="1893469376"/>
        <c:crosses val="autoZero"/>
        <c:auto val="1"/>
        <c:lblAlgn val="ctr"/>
        <c:lblOffset val="100"/>
        <c:noMultiLvlLbl val="0"/>
      </c:catAx>
      <c:valAx>
        <c:axId val="1893469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100" b="0" i="0" u="none" strike="noStrike" kern="1200" baseline="0">
                    <a:solidFill>
                      <a:schemeClr val="tx1">
                        <a:lumMod val="65000"/>
                        <a:lumOff val="35000"/>
                      </a:schemeClr>
                    </a:solidFill>
                    <a:latin typeface="+mn-lt"/>
                    <a:ea typeface="+mn-ea"/>
                    <a:cs typeface="+mn-cs"/>
                  </a:defRPr>
                </a:pPr>
                <a:r>
                  <a:rPr lang="en-US" sz="1100"/>
                  <a:t>Percentage</a:t>
                </a:r>
              </a:p>
            </c:rich>
          </c:tx>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mn-lt"/>
                <a:ea typeface="+mn-ea"/>
                <a:cs typeface="+mn-cs"/>
              </a:defRPr>
            </a:pPr>
            <a:endParaRPr lang="en-US"/>
          </a:p>
        </c:txPr>
        <c:crossAx val="1864370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layout>
        <c:manualLayout>
          <c:xMode val="edge"/>
          <c:yMode val="edge"/>
          <c:x val="0.43299111660266"/>
          <c:y val="0.109111471778634"/>
        </c:manualLayout>
      </c:layout>
      <c:overlay val="0"/>
      <c:txPr>
        <a:bodyPr/>
        <a:lstStyle/>
        <a:p>
          <a:pPr>
            <a:defRPr lang="ja-JP"/>
          </a:pPr>
          <a:endParaRPr lang="en-US"/>
        </a:p>
      </c:txPr>
    </c:title>
    <c:autoTitleDeleted val="0"/>
    <c:plotArea>
      <c:layout/>
      <c:barChart>
        <c:barDir val="col"/>
        <c:grouping val="clustered"/>
        <c:varyColors val="0"/>
        <c:ser>
          <c:idx val="0"/>
          <c:order val="0"/>
          <c:tx>
            <c:strRef>
              <c:f>taxi.csv!$B$1</c:f>
              <c:strCache>
                <c:ptCount val="1"/>
                <c:pt idx="0">
                  <c:v>whole</c:v>
                </c:pt>
              </c:strCache>
            </c:strRef>
          </c:tx>
          <c:invertIfNegative val="0"/>
          <c:cat>
            <c:strRef>
              <c:f>taxi.csv!$A$3:$A$27</c:f>
              <c:strCache>
                <c:ptCount val="25"/>
                <c:pt idx="0">
                  <c:v>Failure to Yield Right-of-Way</c:v>
                </c:pt>
                <c:pt idx="1">
                  <c:v>Fatigued/Drowsy</c:v>
                </c:pt>
                <c:pt idx="2">
                  <c:v>Backing Unsafely</c:v>
                </c:pt>
                <c:pt idx="3">
                  <c:v>Other Vehicular</c:v>
                </c:pt>
                <c:pt idx="4">
                  <c:v>Turning Improperly</c:v>
                </c:pt>
                <c:pt idx="5">
                  <c:v>Following Too Closely</c:v>
                </c:pt>
                <c:pt idx="6">
                  <c:v>Lost Consciousness</c:v>
                </c:pt>
                <c:pt idx="7">
                  <c:v>Prescription Medication</c:v>
                </c:pt>
                <c:pt idx="8">
                  <c:v>Traffic Control Disregarded</c:v>
                </c:pt>
                <c:pt idx="9">
                  <c:v>Driver Inexperience</c:v>
                </c:pt>
                <c:pt idx="10">
                  <c:v>Passing or Lane Usage Improper</c:v>
                </c:pt>
                <c:pt idx="11">
                  <c:v>Pavement Slippery</c:v>
                </c:pt>
                <c:pt idx="12">
                  <c:v>Outside Car Distraction</c:v>
                </c:pt>
                <c:pt idx="13">
                  <c:v>Unsafe Lane Changing</c:v>
                </c:pt>
                <c:pt idx="14">
                  <c:v>Alcohol Involvement</c:v>
                </c:pt>
                <c:pt idx="15">
                  <c:v>Physical Disability</c:v>
                </c:pt>
                <c:pt idx="16">
                  <c:v>Oversized Vehicle</c:v>
                </c:pt>
                <c:pt idx="17">
                  <c:v>Reaction to Other Uninvolved Vehicle</c:v>
                </c:pt>
                <c:pt idx="18">
                  <c:v>View Obstructed/Limited</c:v>
                </c:pt>
                <c:pt idx="19">
                  <c:v>Passenger Distraction</c:v>
                </c:pt>
                <c:pt idx="20">
                  <c:v>Unsafe Speed</c:v>
                </c:pt>
                <c:pt idx="21">
                  <c:v>Aggressive Driving/Road Rage</c:v>
                </c:pt>
                <c:pt idx="22">
                  <c:v>Brakes Defective</c:v>
                </c:pt>
                <c:pt idx="23">
                  <c:v>Illness</c:v>
                </c:pt>
                <c:pt idx="24">
                  <c:v>Other Electronic Device</c:v>
                </c:pt>
              </c:strCache>
            </c:strRef>
          </c:cat>
          <c:val>
            <c:numRef>
              <c:f>taxi.csv!$B$3:$B$27</c:f>
              <c:numCache>
                <c:formatCode>General</c:formatCode>
                <c:ptCount val="25"/>
                <c:pt idx="0">
                  <c:v>0.095322932659291</c:v>
                </c:pt>
                <c:pt idx="1">
                  <c:v>0.0870891655850109</c:v>
                </c:pt>
                <c:pt idx="2">
                  <c:v>0.0634215796607975</c:v>
                </c:pt>
                <c:pt idx="3">
                  <c:v>0.0619869626028771</c:v>
                </c:pt>
                <c:pt idx="4">
                  <c:v>0.0501468774606918</c:v>
                </c:pt>
                <c:pt idx="5">
                  <c:v>0.046691571714673</c:v>
                </c:pt>
                <c:pt idx="6">
                  <c:v>0.0363508231969308</c:v>
                </c:pt>
                <c:pt idx="7">
                  <c:v>0.0285844752142037</c:v>
                </c:pt>
                <c:pt idx="8">
                  <c:v>0.0272739039921185</c:v>
                </c:pt>
                <c:pt idx="9">
                  <c:v>0.0264810893022152</c:v>
                </c:pt>
                <c:pt idx="10">
                  <c:v>0.0218734157189444</c:v>
                </c:pt>
                <c:pt idx="11">
                  <c:v>0.0200001438212589</c:v>
                </c:pt>
                <c:pt idx="12">
                  <c:v>0.0194985671807078</c:v>
                </c:pt>
                <c:pt idx="13">
                  <c:v>0.0183965367840847</c:v>
                </c:pt>
                <c:pt idx="14">
                  <c:v>0.0168989979253783</c:v>
                </c:pt>
                <c:pt idx="15">
                  <c:v>0.0168306828273821</c:v>
                </c:pt>
                <c:pt idx="16">
                  <c:v>0.0121007611740129</c:v>
                </c:pt>
                <c:pt idx="17">
                  <c:v>0.00990928474092398</c:v>
                </c:pt>
                <c:pt idx="18">
                  <c:v>0.00908411026775922</c:v>
                </c:pt>
                <c:pt idx="19">
                  <c:v>0.00903916612434067</c:v>
                </c:pt>
                <c:pt idx="20">
                  <c:v>0.0089007381626115</c:v>
                </c:pt>
                <c:pt idx="21">
                  <c:v>0.00660499131679149</c:v>
                </c:pt>
                <c:pt idx="22">
                  <c:v>0.00537172402138622</c:v>
                </c:pt>
                <c:pt idx="23">
                  <c:v>0.00455733614264192</c:v>
                </c:pt>
                <c:pt idx="24">
                  <c:v>0.00406295056503777</c:v>
                </c:pt>
              </c:numCache>
            </c:numRef>
          </c:val>
        </c:ser>
        <c:dLbls>
          <c:showLegendKey val="0"/>
          <c:showVal val="0"/>
          <c:showCatName val="0"/>
          <c:showSerName val="0"/>
          <c:showPercent val="0"/>
          <c:showBubbleSize val="0"/>
        </c:dLbls>
        <c:gapWidth val="150"/>
        <c:axId val="1892488736"/>
        <c:axId val="1868528704"/>
      </c:barChart>
      <c:catAx>
        <c:axId val="1892488736"/>
        <c:scaling>
          <c:orientation val="minMax"/>
        </c:scaling>
        <c:delete val="1"/>
        <c:axPos val="b"/>
        <c:numFmt formatCode="General" sourceLinked="0"/>
        <c:majorTickMark val="out"/>
        <c:minorTickMark val="none"/>
        <c:tickLblPos val="nextTo"/>
        <c:crossAx val="1868528704"/>
        <c:crosses val="autoZero"/>
        <c:auto val="1"/>
        <c:lblAlgn val="ctr"/>
        <c:lblOffset val="100"/>
        <c:noMultiLvlLbl val="0"/>
      </c:catAx>
      <c:valAx>
        <c:axId val="1868528704"/>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92488736"/>
        <c:crosses val="autoZero"/>
        <c:crossBetween val="between"/>
      </c:valAx>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layout>
        <c:manualLayout>
          <c:xMode val="edge"/>
          <c:yMode val="edge"/>
          <c:x val="0.455018516461134"/>
          <c:y val="0.0862249873470849"/>
        </c:manualLayout>
      </c:layout>
      <c:overlay val="0"/>
      <c:txPr>
        <a:bodyPr/>
        <a:lstStyle/>
        <a:p>
          <a:pPr>
            <a:defRPr lang="ja-JP"/>
          </a:pPr>
          <a:endParaRPr lang="en-US"/>
        </a:p>
      </c:txPr>
    </c:title>
    <c:autoTitleDeleted val="0"/>
    <c:plotArea>
      <c:layout/>
      <c:barChart>
        <c:barDir val="col"/>
        <c:grouping val="clustered"/>
        <c:varyColors val="0"/>
        <c:ser>
          <c:idx val="0"/>
          <c:order val="0"/>
          <c:tx>
            <c:strRef>
              <c:f>taxi.csv!$B$29</c:f>
              <c:strCache>
                <c:ptCount val="1"/>
                <c:pt idx="0">
                  <c:v>taxi</c:v>
                </c:pt>
              </c:strCache>
            </c:strRef>
          </c:tx>
          <c:invertIfNegative val="0"/>
          <c:dPt>
            <c:idx val="3"/>
            <c:invertIfNegative val="0"/>
            <c:bubble3D val="0"/>
            <c:spPr>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c:spPr>
          </c:dPt>
          <c:dPt>
            <c:idx val="4"/>
            <c:invertIfNegative val="0"/>
            <c:bubble3D val="0"/>
            <c:spPr>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c:spPr>
          </c:dPt>
          <c:dPt>
            <c:idx val="6"/>
            <c:invertIfNegative val="0"/>
            <c:bubble3D val="0"/>
            <c:spPr>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c:spPr>
          </c:dPt>
          <c:dPt>
            <c:idx val="13"/>
            <c:invertIfNegative val="0"/>
            <c:bubble3D val="0"/>
            <c:spPr>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c:spPr>
          </c:dPt>
          <c:dPt>
            <c:idx val="23"/>
            <c:invertIfNegative val="0"/>
            <c:bubble3D val="0"/>
            <c:spPr>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c:spPr>
          </c:dPt>
          <c:cat>
            <c:strRef>
              <c:f>taxi.csv!$A$31:$A$55</c:f>
              <c:strCache>
                <c:ptCount val="25"/>
                <c:pt idx="0">
                  <c:v>Failure to Yield Right-of-Way</c:v>
                </c:pt>
                <c:pt idx="1">
                  <c:v>Fatigued/Drowsy</c:v>
                </c:pt>
                <c:pt idx="2">
                  <c:v>Backing Unsafely</c:v>
                </c:pt>
                <c:pt idx="3">
                  <c:v>Other Vehicular</c:v>
                </c:pt>
                <c:pt idx="4">
                  <c:v>Turning Improperly</c:v>
                </c:pt>
                <c:pt idx="5">
                  <c:v>Following Too Closely</c:v>
                </c:pt>
                <c:pt idx="6">
                  <c:v>Lost Consciousness</c:v>
                </c:pt>
                <c:pt idx="7">
                  <c:v>Prescription Medication</c:v>
                </c:pt>
                <c:pt idx="8">
                  <c:v>Traffic Control Disregarded</c:v>
                </c:pt>
                <c:pt idx="9">
                  <c:v>Driver Inexperience</c:v>
                </c:pt>
                <c:pt idx="10">
                  <c:v>Passing or Lane Usage Improper</c:v>
                </c:pt>
                <c:pt idx="11">
                  <c:v>Pavement Slippery</c:v>
                </c:pt>
                <c:pt idx="12">
                  <c:v>Outside Car Distraction</c:v>
                </c:pt>
                <c:pt idx="13">
                  <c:v>Unsafe Lane Changing</c:v>
                </c:pt>
                <c:pt idx="14">
                  <c:v>Alcohol Involvement</c:v>
                </c:pt>
                <c:pt idx="15">
                  <c:v>Physical Disability</c:v>
                </c:pt>
                <c:pt idx="16">
                  <c:v>Oversized Vehicle</c:v>
                </c:pt>
                <c:pt idx="17">
                  <c:v>Reaction to Other Uninvolved Vehicle</c:v>
                </c:pt>
                <c:pt idx="18">
                  <c:v>View Obstructed/Limited</c:v>
                </c:pt>
                <c:pt idx="19">
                  <c:v>Passenger Distraction</c:v>
                </c:pt>
                <c:pt idx="20">
                  <c:v>Unsafe Speed</c:v>
                </c:pt>
                <c:pt idx="21">
                  <c:v>Aggressive Driving/Road Rage</c:v>
                </c:pt>
                <c:pt idx="22">
                  <c:v>Brakes Defective</c:v>
                </c:pt>
                <c:pt idx="23">
                  <c:v>Illness</c:v>
                </c:pt>
                <c:pt idx="24">
                  <c:v>Other Electronic Device</c:v>
                </c:pt>
              </c:strCache>
            </c:strRef>
          </c:cat>
          <c:val>
            <c:numRef>
              <c:f>taxi.csv!$B$31:$B$55</c:f>
              <c:numCache>
                <c:formatCode>General</c:formatCode>
                <c:ptCount val="25"/>
                <c:pt idx="0">
                  <c:v>0.0841419646417652</c:v>
                </c:pt>
                <c:pt idx="1">
                  <c:v>0.0822145420709823</c:v>
                </c:pt>
                <c:pt idx="2">
                  <c:v>0.0255881961983251</c:v>
                </c:pt>
                <c:pt idx="3">
                  <c:v>0.0984979396517346</c:v>
                </c:pt>
                <c:pt idx="4">
                  <c:v>0.0923168948557756</c:v>
                </c:pt>
                <c:pt idx="5">
                  <c:v>0.0315033896052106</c:v>
                </c:pt>
                <c:pt idx="6">
                  <c:v>0.0560281802472417</c:v>
                </c:pt>
                <c:pt idx="7">
                  <c:v>0.0358899375249235</c:v>
                </c:pt>
                <c:pt idx="8">
                  <c:v>0.0190748371660241</c:v>
                </c:pt>
                <c:pt idx="9">
                  <c:v>0.0247241791838362</c:v>
                </c:pt>
                <c:pt idx="10">
                  <c:v>0.0285790243254021</c:v>
                </c:pt>
                <c:pt idx="11">
                  <c:v>0.00963711285391466</c:v>
                </c:pt>
                <c:pt idx="12">
                  <c:v>0.0131596437591386</c:v>
                </c:pt>
                <c:pt idx="13">
                  <c:v>0.0309052239797952</c:v>
                </c:pt>
                <c:pt idx="14">
                  <c:v>0.00584873055961717</c:v>
                </c:pt>
                <c:pt idx="15">
                  <c:v>0.0173468031370463</c:v>
                </c:pt>
                <c:pt idx="16">
                  <c:v>0.00445301076698125</c:v>
                </c:pt>
                <c:pt idx="17">
                  <c:v>0.00731091319952146</c:v>
                </c:pt>
                <c:pt idx="18">
                  <c:v>0.00378838229429748</c:v>
                </c:pt>
                <c:pt idx="19">
                  <c:v>0.0209357968895387</c:v>
                </c:pt>
                <c:pt idx="20">
                  <c:v>0.00285790243254021</c:v>
                </c:pt>
                <c:pt idx="21">
                  <c:v>0.00624750764322743</c:v>
                </c:pt>
                <c:pt idx="22">
                  <c:v>0.00358899375249235</c:v>
                </c:pt>
                <c:pt idx="23">
                  <c:v>0.0203376312641233</c:v>
                </c:pt>
                <c:pt idx="24">
                  <c:v>0.00438654791971288</c:v>
                </c:pt>
              </c:numCache>
            </c:numRef>
          </c:val>
        </c:ser>
        <c:dLbls>
          <c:showLegendKey val="0"/>
          <c:showVal val="0"/>
          <c:showCatName val="0"/>
          <c:showSerName val="0"/>
          <c:showPercent val="0"/>
          <c:showBubbleSize val="0"/>
        </c:dLbls>
        <c:gapWidth val="150"/>
        <c:axId val="1805763584"/>
        <c:axId val="1892004128"/>
      </c:barChart>
      <c:catAx>
        <c:axId val="1805763584"/>
        <c:scaling>
          <c:orientation val="minMax"/>
        </c:scaling>
        <c:delete val="0"/>
        <c:axPos val="b"/>
        <c:numFmt formatCode="General" sourceLinked="0"/>
        <c:majorTickMark val="out"/>
        <c:minorTickMark val="none"/>
        <c:tickLblPos val="nextTo"/>
        <c:txPr>
          <a:bodyPr/>
          <a:lstStyle/>
          <a:p>
            <a:pPr>
              <a:defRPr lang="ja-JP"/>
            </a:pPr>
            <a:endParaRPr lang="en-US"/>
          </a:p>
        </c:txPr>
        <c:crossAx val="1892004128"/>
        <c:crosses val="autoZero"/>
        <c:auto val="1"/>
        <c:lblAlgn val="ctr"/>
        <c:lblOffset val="100"/>
        <c:noMultiLvlLbl val="0"/>
      </c:catAx>
      <c:valAx>
        <c:axId val="1892004128"/>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05763584"/>
        <c:crosses val="autoZero"/>
        <c:crossBetween val="between"/>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layout>
        <c:manualLayout>
          <c:xMode val="edge"/>
          <c:yMode val="edge"/>
          <c:x val="0.43299111660266"/>
          <c:y val="0.109111471778634"/>
        </c:manualLayout>
      </c:layout>
      <c:overlay val="0"/>
      <c:txPr>
        <a:bodyPr/>
        <a:lstStyle/>
        <a:p>
          <a:pPr>
            <a:defRPr lang="ja-JP"/>
          </a:pPr>
          <a:endParaRPr lang="en-US"/>
        </a:p>
      </c:txPr>
    </c:title>
    <c:autoTitleDeleted val="0"/>
    <c:plotArea>
      <c:layout/>
      <c:barChart>
        <c:barDir val="col"/>
        <c:grouping val="clustered"/>
        <c:varyColors val="0"/>
        <c:ser>
          <c:idx val="0"/>
          <c:order val="0"/>
          <c:tx>
            <c:strRef>
              <c:f>taxi.csv!$B$1</c:f>
              <c:strCache>
                <c:ptCount val="1"/>
                <c:pt idx="0">
                  <c:v>whole</c:v>
                </c:pt>
              </c:strCache>
            </c:strRef>
          </c:tx>
          <c:invertIfNegative val="0"/>
          <c:cat>
            <c:strRef>
              <c:f>taxi.csv!$A$3:$A$27</c:f>
              <c:strCache>
                <c:ptCount val="25"/>
                <c:pt idx="0">
                  <c:v>Failure to Yield Right-of-Way</c:v>
                </c:pt>
                <c:pt idx="1">
                  <c:v>Fatigued/Drowsy</c:v>
                </c:pt>
                <c:pt idx="2">
                  <c:v>Backing Unsafely</c:v>
                </c:pt>
                <c:pt idx="3">
                  <c:v>Other Vehicular</c:v>
                </c:pt>
                <c:pt idx="4">
                  <c:v>Turning Improperly</c:v>
                </c:pt>
                <c:pt idx="5">
                  <c:v>Following Too Closely</c:v>
                </c:pt>
                <c:pt idx="6">
                  <c:v>Lost Consciousness</c:v>
                </c:pt>
                <c:pt idx="7">
                  <c:v>Prescription Medication</c:v>
                </c:pt>
                <c:pt idx="8">
                  <c:v>Traffic Control Disregarded</c:v>
                </c:pt>
                <c:pt idx="9">
                  <c:v>Driver Inexperience</c:v>
                </c:pt>
                <c:pt idx="10">
                  <c:v>Passing or Lane Usage Improper</c:v>
                </c:pt>
                <c:pt idx="11">
                  <c:v>Pavement Slippery</c:v>
                </c:pt>
                <c:pt idx="12">
                  <c:v>Outside Car Distraction</c:v>
                </c:pt>
                <c:pt idx="13">
                  <c:v>Unsafe Lane Changing</c:v>
                </c:pt>
                <c:pt idx="14">
                  <c:v>Alcohol Involvement</c:v>
                </c:pt>
                <c:pt idx="15">
                  <c:v>Physical Disability</c:v>
                </c:pt>
                <c:pt idx="16">
                  <c:v>Oversized Vehicle</c:v>
                </c:pt>
                <c:pt idx="17">
                  <c:v>Reaction to Other Uninvolved Vehicle</c:v>
                </c:pt>
                <c:pt idx="18">
                  <c:v>View Obstructed/Limited</c:v>
                </c:pt>
                <c:pt idx="19">
                  <c:v>Passenger Distraction</c:v>
                </c:pt>
                <c:pt idx="20">
                  <c:v>Unsafe Speed</c:v>
                </c:pt>
                <c:pt idx="21">
                  <c:v>Aggressive Driving/Road Rage</c:v>
                </c:pt>
                <c:pt idx="22">
                  <c:v>Brakes Defective</c:v>
                </c:pt>
                <c:pt idx="23">
                  <c:v>Illness</c:v>
                </c:pt>
                <c:pt idx="24">
                  <c:v>Other Electronic Device</c:v>
                </c:pt>
              </c:strCache>
            </c:strRef>
          </c:cat>
          <c:val>
            <c:numRef>
              <c:f>taxi.csv!$B$3:$B$27</c:f>
              <c:numCache>
                <c:formatCode>General</c:formatCode>
                <c:ptCount val="25"/>
                <c:pt idx="0">
                  <c:v>0.095322932659291</c:v>
                </c:pt>
                <c:pt idx="1">
                  <c:v>0.0870891655850109</c:v>
                </c:pt>
                <c:pt idx="2">
                  <c:v>0.0634215796607975</c:v>
                </c:pt>
                <c:pt idx="3">
                  <c:v>0.0619869626028771</c:v>
                </c:pt>
                <c:pt idx="4">
                  <c:v>0.0501468774606918</c:v>
                </c:pt>
                <c:pt idx="5">
                  <c:v>0.046691571714673</c:v>
                </c:pt>
                <c:pt idx="6">
                  <c:v>0.0363508231969308</c:v>
                </c:pt>
                <c:pt idx="7">
                  <c:v>0.0285844752142037</c:v>
                </c:pt>
                <c:pt idx="8">
                  <c:v>0.0272739039921185</c:v>
                </c:pt>
                <c:pt idx="9">
                  <c:v>0.0264810893022152</c:v>
                </c:pt>
                <c:pt idx="10">
                  <c:v>0.0218734157189444</c:v>
                </c:pt>
                <c:pt idx="11">
                  <c:v>0.0200001438212589</c:v>
                </c:pt>
                <c:pt idx="12">
                  <c:v>0.0194985671807078</c:v>
                </c:pt>
                <c:pt idx="13">
                  <c:v>0.0183965367840847</c:v>
                </c:pt>
                <c:pt idx="14">
                  <c:v>0.0168989979253783</c:v>
                </c:pt>
                <c:pt idx="15">
                  <c:v>0.0168306828273821</c:v>
                </c:pt>
                <c:pt idx="16">
                  <c:v>0.0121007611740129</c:v>
                </c:pt>
                <c:pt idx="17">
                  <c:v>0.00990928474092398</c:v>
                </c:pt>
                <c:pt idx="18">
                  <c:v>0.00908411026775922</c:v>
                </c:pt>
                <c:pt idx="19">
                  <c:v>0.00903916612434067</c:v>
                </c:pt>
                <c:pt idx="20">
                  <c:v>0.0089007381626115</c:v>
                </c:pt>
                <c:pt idx="21">
                  <c:v>0.00660499131679149</c:v>
                </c:pt>
                <c:pt idx="22">
                  <c:v>0.00537172402138622</c:v>
                </c:pt>
                <c:pt idx="23">
                  <c:v>0.00455733614264192</c:v>
                </c:pt>
                <c:pt idx="24">
                  <c:v>0.00406295056503777</c:v>
                </c:pt>
              </c:numCache>
            </c:numRef>
          </c:val>
        </c:ser>
        <c:dLbls>
          <c:showLegendKey val="0"/>
          <c:showVal val="0"/>
          <c:showCatName val="0"/>
          <c:showSerName val="0"/>
          <c:showPercent val="0"/>
          <c:showBubbleSize val="0"/>
        </c:dLbls>
        <c:gapWidth val="150"/>
        <c:axId val="1747701344"/>
        <c:axId val="1808010736"/>
      </c:barChart>
      <c:catAx>
        <c:axId val="1747701344"/>
        <c:scaling>
          <c:orientation val="minMax"/>
        </c:scaling>
        <c:delete val="1"/>
        <c:axPos val="b"/>
        <c:numFmt formatCode="General" sourceLinked="0"/>
        <c:majorTickMark val="out"/>
        <c:minorTickMark val="none"/>
        <c:tickLblPos val="nextTo"/>
        <c:crossAx val="1808010736"/>
        <c:crosses val="autoZero"/>
        <c:auto val="1"/>
        <c:lblAlgn val="ctr"/>
        <c:lblOffset val="100"/>
        <c:noMultiLvlLbl val="0"/>
      </c:catAx>
      <c:valAx>
        <c:axId val="1808010736"/>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747701344"/>
        <c:crosses val="autoZero"/>
        <c:crossBetween val="between"/>
      </c:valAx>
    </c:plotArea>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layout>
        <c:manualLayout>
          <c:xMode val="edge"/>
          <c:yMode val="edge"/>
          <c:x val="0.455018516461134"/>
          <c:y val="0.0862249873470849"/>
        </c:manualLayout>
      </c:layout>
      <c:overlay val="0"/>
      <c:txPr>
        <a:bodyPr/>
        <a:lstStyle/>
        <a:p>
          <a:pPr>
            <a:defRPr lang="ja-JP"/>
          </a:pPr>
          <a:endParaRPr lang="en-US"/>
        </a:p>
      </c:txPr>
    </c:title>
    <c:autoTitleDeleted val="0"/>
    <c:plotArea>
      <c:layout/>
      <c:barChart>
        <c:barDir val="col"/>
        <c:grouping val="clustered"/>
        <c:varyColors val="0"/>
        <c:ser>
          <c:idx val="0"/>
          <c:order val="0"/>
          <c:tx>
            <c:strRef>
              <c:f>taxi.csv!$B$29</c:f>
              <c:strCache>
                <c:ptCount val="1"/>
                <c:pt idx="0">
                  <c:v>taxi</c:v>
                </c:pt>
              </c:strCache>
            </c:strRef>
          </c:tx>
          <c:invertIfNegative val="0"/>
          <c:dPt>
            <c:idx val="3"/>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dPt>
            <c:idx val="4"/>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dPt>
            <c:idx val="6"/>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dPt>
            <c:idx val="13"/>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dPt>
            <c:idx val="23"/>
            <c:invertIfNegative val="0"/>
            <c:bubble3D val="0"/>
            <c:spPr>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c:spPr>
          </c:dPt>
          <c:cat>
            <c:strRef>
              <c:f>taxi.csv!$A$31:$A$55</c:f>
              <c:strCache>
                <c:ptCount val="25"/>
                <c:pt idx="0">
                  <c:v>Failure to Yield Right-of-Way</c:v>
                </c:pt>
                <c:pt idx="1">
                  <c:v>Fatigued/Drowsy</c:v>
                </c:pt>
                <c:pt idx="2">
                  <c:v>Backing Unsafely</c:v>
                </c:pt>
                <c:pt idx="3">
                  <c:v>Other Vehicular</c:v>
                </c:pt>
                <c:pt idx="4">
                  <c:v>Turning Improperly</c:v>
                </c:pt>
                <c:pt idx="5">
                  <c:v>Following Too Closely</c:v>
                </c:pt>
                <c:pt idx="6">
                  <c:v>Lost Consciousness</c:v>
                </c:pt>
                <c:pt idx="7">
                  <c:v>Prescription Medication</c:v>
                </c:pt>
                <c:pt idx="8">
                  <c:v>Traffic Control Disregarded</c:v>
                </c:pt>
                <c:pt idx="9">
                  <c:v>Driver Inexperience</c:v>
                </c:pt>
                <c:pt idx="10">
                  <c:v>Passing or Lane Usage Improper</c:v>
                </c:pt>
                <c:pt idx="11">
                  <c:v>Pavement Slippery</c:v>
                </c:pt>
                <c:pt idx="12">
                  <c:v>Outside Car Distraction</c:v>
                </c:pt>
                <c:pt idx="13">
                  <c:v>Unsafe Lane Changing</c:v>
                </c:pt>
                <c:pt idx="14">
                  <c:v>Alcohol Involvement</c:v>
                </c:pt>
                <c:pt idx="15">
                  <c:v>Physical Disability</c:v>
                </c:pt>
                <c:pt idx="16">
                  <c:v>Oversized Vehicle</c:v>
                </c:pt>
                <c:pt idx="17">
                  <c:v>Reaction to Other Uninvolved Vehicle</c:v>
                </c:pt>
                <c:pt idx="18">
                  <c:v>View Obstructed/Limited</c:v>
                </c:pt>
                <c:pt idx="19">
                  <c:v>Passenger Distraction</c:v>
                </c:pt>
                <c:pt idx="20">
                  <c:v>Unsafe Speed</c:v>
                </c:pt>
                <c:pt idx="21">
                  <c:v>Aggressive Driving/Road Rage</c:v>
                </c:pt>
                <c:pt idx="22">
                  <c:v>Brakes Defective</c:v>
                </c:pt>
                <c:pt idx="23">
                  <c:v>Illness</c:v>
                </c:pt>
                <c:pt idx="24">
                  <c:v>Other Electronic Device</c:v>
                </c:pt>
              </c:strCache>
            </c:strRef>
          </c:cat>
          <c:val>
            <c:numRef>
              <c:f>taxi.csv!$B$31:$B$55</c:f>
              <c:numCache>
                <c:formatCode>General</c:formatCode>
                <c:ptCount val="25"/>
                <c:pt idx="0">
                  <c:v>0.0841419646417652</c:v>
                </c:pt>
                <c:pt idx="1">
                  <c:v>0.0822145420709823</c:v>
                </c:pt>
                <c:pt idx="2">
                  <c:v>0.0255881961983251</c:v>
                </c:pt>
                <c:pt idx="3">
                  <c:v>0.0984979396517346</c:v>
                </c:pt>
                <c:pt idx="4">
                  <c:v>0.0923168948557756</c:v>
                </c:pt>
                <c:pt idx="5">
                  <c:v>0.0315033896052106</c:v>
                </c:pt>
                <c:pt idx="6">
                  <c:v>0.0560281802472417</c:v>
                </c:pt>
                <c:pt idx="7">
                  <c:v>0.0358899375249235</c:v>
                </c:pt>
                <c:pt idx="8">
                  <c:v>0.0190748371660241</c:v>
                </c:pt>
                <c:pt idx="9">
                  <c:v>0.0247241791838362</c:v>
                </c:pt>
                <c:pt idx="10">
                  <c:v>0.0285790243254021</c:v>
                </c:pt>
                <c:pt idx="11">
                  <c:v>0.00963711285391466</c:v>
                </c:pt>
                <c:pt idx="12">
                  <c:v>0.0131596437591386</c:v>
                </c:pt>
                <c:pt idx="13">
                  <c:v>0.0309052239797952</c:v>
                </c:pt>
                <c:pt idx="14">
                  <c:v>0.00584873055961717</c:v>
                </c:pt>
                <c:pt idx="15">
                  <c:v>0.0173468031370463</c:v>
                </c:pt>
                <c:pt idx="16">
                  <c:v>0.00445301076698125</c:v>
                </c:pt>
                <c:pt idx="17">
                  <c:v>0.00731091319952146</c:v>
                </c:pt>
                <c:pt idx="18">
                  <c:v>0.00378838229429748</c:v>
                </c:pt>
                <c:pt idx="19">
                  <c:v>0.0209357968895387</c:v>
                </c:pt>
                <c:pt idx="20">
                  <c:v>0.00285790243254021</c:v>
                </c:pt>
                <c:pt idx="21">
                  <c:v>0.00624750764322743</c:v>
                </c:pt>
                <c:pt idx="22">
                  <c:v>0.00358899375249235</c:v>
                </c:pt>
                <c:pt idx="23">
                  <c:v>0.0203376312641233</c:v>
                </c:pt>
                <c:pt idx="24">
                  <c:v>0.00438654791971288</c:v>
                </c:pt>
              </c:numCache>
            </c:numRef>
          </c:val>
        </c:ser>
        <c:dLbls>
          <c:showLegendKey val="0"/>
          <c:showVal val="0"/>
          <c:showCatName val="0"/>
          <c:showSerName val="0"/>
          <c:showPercent val="0"/>
          <c:showBubbleSize val="0"/>
        </c:dLbls>
        <c:gapWidth val="150"/>
        <c:axId val="1810322368"/>
        <c:axId val="1842590256"/>
      </c:barChart>
      <c:catAx>
        <c:axId val="1810322368"/>
        <c:scaling>
          <c:orientation val="minMax"/>
        </c:scaling>
        <c:delete val="0"/>
        <c:axPos val="b"/>
        <c:numFmt formatCode="General" sourceLinked="0"/>
        <c:majorTickMark val="out"/>
        <c:minorTickMark val="none"/>
        <c:tickLblPos val="nextTo"/>
        <c:txPr>
          <a:bodyPr/>
          <a:lstStyle/>
          <a:p>
            <a:pPr>
              <a:defRPr lang="ja-JP"/>
            </a:pPr>
            <a:endParaRPr lang="en-US"/>
          </a:p>
        </c:txPr>
        <c:crossAx val="1842590256"/>
        <c:crosses val="autoZero"/>
        <c:auto val="1"/>
        <c:lblAlgn val="ctr"/>
        <c:lblOffset val="100"/>
        <c:noMultiLvlLbl val="0"/>
      </c:catAx>
      <c:valAx>
        <c:axId val="1842590256"/>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10322368"/>
        <c:crosses val="autoZero"/>
        <c:crossBetween val="between"/>
      </c:valAx>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43299111660266"/>
          <c:y val="0.0797061026669241"/>
        </c:manualLayout>
      </c:layout>
      <c:overlay val="0"/>
      <c:txPr>
        <a:bodyPr/>
        <a:lstStyle/>
        <a:p>
          <a:pPr>
            <a:defRPr lang="ja-JP"/>
          </a:pPr>
          <a:endParaRPr lang="en-US"/>
        </a:p>
      </c:txPr>
    </c:title>
    <c:autoTitleDeleted val="0"/>
    <c:plotArea>
      <c:layout>
        <c:manualLayout>
          <c:layoutTarget val="inner"/>
          <c:xMode val="edge"/>
          <c:yMode val="edge"/>
          <c:x val="0.0697750925572834"/>
          <c:y val="0.213799898918338"/>
          <c:w val="0.930224907442717"/>
          <c:h val="0.715871186963788"/>
        </c:manualLayout>
      </c:layout>
      <c:barChart>
        <c:barDir val="col"/>
        <c:grouping val="clustered"/>
        <c:varyColors val="0"/>
        <c:ser>
          <c:idx val="0"/>
          <c:order val="0"/>
          <c:tx>
            <c:strRef>
              <c:f>taxi.csv!$B$60</c:f>
              <c:strCache>
                <c:ptCount val="1"/>
                <c:pt idx="0">
                  <c:v>whole</c:v>
                </c:pt>
              </c:strCache>
            </c:strRef>
          </c:tx>
          <c:invertIfNegative val="0"/>
          <c:cat>
            <c:strRef>
              <c:f>taxi.csv!$A$62:$A$72</c:f>
              <c:strCache>
                <c:ptCount val="11"/>
                <c:pt idx="0">
                  <c:v>Failure to Yield Right-of-Way</c:v>
                </c:pt>
                <c:pt idx="1">
                  <c:v>Fatigued/Drowsy</c:v>
                </c:pt>
                <c:pt idx="2">
                  <c:v>Backing Unsafely</c:v>
                </c:pt>
                <c:pt idx="3">
                  <c:v>Other Vehicular</c:v>
                </c:pt>
                <c:pt idx="4">
                  <c:v>Turning Improperly</c:v>
                </c:pt>
                <c:pt idx="5">
                  <c:v>Lost Consciousness</c:v>
                </c:pt>
                <c:pt idx="6">
                  <c:v>Prescription Medication</c:v>
                </c:pt>
                <c:pt idx="7">
                  <c:v>Driver Inexperience</c:v>
                </c:pt>
                <c:pt idx="8">
                  <c:v>Pavement Slippery</c:v>
                </c:pt>
                <c:pt idx="9">
                  <c:v>Outside Car Distraction</c:v>
                </c:pt>
                <c:pt idx="10">
                  <c:v>Oversized Vehicle</c:v>
                </c:pt>
              </c:strCache>
            </c:strRef>
          </c:cat>
          <c:val>
            <c:numRef>
              <c:f>taxi.csv!$B$62:$B$72</c:f>
              <c:numCache>
                <c:formatCode>General</c:formatCode>
                <c:ptCount val="11"/>
                <c:pt idx="0">
                  <c:v>0.119978</c:v>
                </c:pt>
                <c:pt idx="1">
                  <c:v>0.109614</c:v>
                </c:pt>
                <c:pt idx="2">
                  <c:v>0.079825</c:v>
                </c:pt>
                <c:pt idx="3">
                  <c:v>0.07802</c:v>
                </c:pt>
                <c:pt idx="4">
                  <c:v>0.063117</c:v>
                </c:pt>
                <c:pt idx="5">
                  <c:v>0.045753</c:v>
                </c:pt>
                <c:pt idx="6">
                  <c:v>0.035978</c:v>
                </c:pt>
                <c:pt idx="7">
                  <c:v>0.03333</c:v>
                </c:pt>
                <c:pt idx="8">
                  <c:v>0.025173</c:v>
                </c:pt>
                <c:pt idx="9">
                  <c:v>0.024542</c:v>
                </c:pt>
                <c:pt idx="10">
                  <c:v>0.015231</c:v>
                </c:pt>
              </c:numCache>
            </c:numRef>
          </c:val>
        </c:ser>
        <c:dLbls>
          <c:showLegendKey val="0"/>
          <c:showVal val="0"/>
          <c:showCatName val="0"/>
          <c:showSerName val="0"/>
          <c:showPercent val="0"/>
          <c:showBubbleSize val="0"/>
        </c:dLbls>
        <c:gapWidth val="150"/>
        <c:axId val="1892290320"/>
        <c:axId val="1891954336"/>
      </c:barChart>
      <c:catAx>
        <c:axId val="1892290320"/>
        <c:scaling>
          <c:orientation val="minMax"/>
        </c:scaling>
        <c:delete val="1"/>
        <c:axPos val="b"/>
        <c:numFmt formatCode="General" sourceLinked="0"/>
        <c:majorTickMark val="out"/>
        <c:minorTickMark val="none"/>
        <c:tickLblPos val="nextTo"/>
        <c:crossAx val="1891954336"/>
        <c:crosses val="autoZero"/>
        <c:auto val="1"/>
        <c:lblAlgn val="ctr"/>
        <c:lblOffset val="100"/>
        <c:noMultiLvlLbl val="0"/>
      </c:catAx>
      <c:valAx>
        <c:axId val="1891954336"/>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92290320"/>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517066493281318"/>
          <c:y val="0.0766296873419438"/>
        </c:manualLayout>
      </c:layout>
      <c:overlay val="0"/>
      <c:txPr>
        <a:bodyPr/>
        <a:lstStyle/>
        <a:p>
          <a:pPr>
            <a:defRPr lang="ja-JP"/>
          </a:pPr>
          <a:endParaRPr lang="en-US"/>
        </a:p>
      </c:txPr>
    </c:title>
    <c:autoTitleDeleted val="0"/>
    <c:plotArea>
      <c:layout>
        <c:manualLayout>
          <c:layoutTarget val="inner"/>
          <c:xMode val="edge"/>
          <c:yMode val="edge"/>
          <c:x val="0.155389200440291"/>
          <c:y val="0.155801725677906"/>
          <c:w val="0.831680348595879"/>
          <c:h val="0.486126834528193"/>
        </c:manualLayout>
      </c:layout>
      <c:barChart>
        <c:barDir val="col"/>
        <c:grouping val="clustered"/>
        <c:varyColors val="0"/>
        <c:ser>
          <c:idx val="0"/>
          <c:order val="0"/>
          <c:tx>
            <c:strRef>
              <c:f>taxi.csv!$B$74</c:f>
              <c:strCache>
                <c:ptCount val="1"/>
                <c:pt idx="0">
                  <c:v>bus</c:v>
                </c:pt>
              </c:strCache>
            </c:strRef>
          </c:tx>
          <c:invertIfNegative val="0"/>
          <c:cat>
            <c:strRef>
              <c:f>taxi.csv!$A$76:$A$86</c:f>
              <c:strCache>
                <c:ptCount val="11"/>
                <c:pt idx="0">
                  <c:v>Failure to Yield Right-of-Way</c:v>
                </c:pt>
                <c:pt idx="1">
                  <c:v>Fatigued/Drowsy</c:v>
                </c:pt>
                <c:pt idx="2">
                  <c:v>Backing Unsafely</c:v>
                </c:pt>
                <c:pt idx="3">
                  <c:v>Other Vehicular</c:v>
                </c:pt>
                <c:pt idx="4">
                  <c:v>Turning Improperly</c:v>
                </c:pt>
                <c:pt idx="5">
                  <c:v>Lost Consciousness</c:v>
                </c:pt>
                <c:pt idx="6">
                  <c:v>Prescription Medication</c:v>
                </c:pt>
                <c:pt idx="7">
                  <c:v>Driver Inexperience</c:v>
                </c:pt>
                <c:pt idx="8">
                  <c:v>Pavement Slippery</c:v>
                </c:pt>
                <c:pt idx="9">
                  <c:v>Outside Car Distraction</c:v>
                </c:pt>
                <c:pt idx="10">
                  <c:v>Oversized Vehicle</c:v>
                </c:pt>
              </c:strCache>
            </c:strRef>
          </c:cat>
          <c:val>
            <c:numRef>
              <c:f>taxi.csv!$B$76:$B$86</c:f>
              <c:numCache>
                <c:formatCode>General</c:formatCode>
                <c:ptCount val="11"/>
                <c:pt idx="0">
                  <c:v>0.09697</c:v>
                </c:pt>
                <c:pt idx="1">
                  <c:v>0.106061</c:v>
                </c:pt>
                <c:pt idx="2">
                  <c:v>0.021212</c:v>
                </c:pt>
                <c:pt idx="3">
                  <c:v>0.045455</c:v>
                </c:pt>
                <c:pt idx="4">
                  <c:v>0.109091</c:v>
                </c:pt>
                <c:pt idx="5">
                  <c:v>0.127273</c:v>
                </c:pt>
                <c:pt idx="6">
                  <c:v>0.121212</c:v>
                </c:pt>
                <c:pt idx="7">
                  <c:v>0.006061</c:v>
                </c:pt>
                <c:pt idx="8">
                  <c:v>0.0</c:v>
                </c:pt>
                <c:pt idx="9">
                  <c:v>0.015152</c:v>
                </c:pt>
                <c:pt idx="10">
                  <c:v>0.078788</c:v>
                </c:pt>
              </c:numCache>
            </c:numRef>
          </c:val>
        </c:ser>
        <c:dLbls>
          <c:showLegendKey val="0"/>
          <c:showVal val="0"/>
          <c:showCatName val="0"/>
          <c:showSerName val="0"/>
          <c:showPercent val="0"/>
          <c:showBubbleSize val="0"/>
        </c:dLbls>
        <c:gapWidth val="150"/>
        <c:axId val="1810420864"/>
        <c:axId val="1805793440"/>
      </c:barChart>
      <c:catAx>
        <c:axId val="1810420864"/>
        <c:scaling>
          <c:orientation val="minMax"/>
        </c:scaling>
        <c:delete val="0"/>
        <c:axPos val="b"/>
        <c:numFmt formatCode="General" sourceLinked="0"/>
        <c:majorTickMark val="out"/>
        <c:minorTickMark val="none"/>
        <c:tickLblPos val="nextTo"/>
        <c:txPr>
          <a:bodyPr/>
          <a:lstStyle/>
          <a:p>
            <a:pPr>
              <a:defRPr lang="ja-JP"/>
            </a:pPr>
            <a:endParaRPr lang="en-US"/>
          </a:p>
        </c:txPr>
        <c:crossAx val="1805793440"/>
        <c:crosses val="autoZero"/>
        <c:auto val="1"/>
        <c:lblAlgn val="ctr"/>
        <c:lblOffset val="100"/>
        <c:noMultiLvlLbl val="0"/>
      </c:catAx>
      <c:valAx>
        <c:axId val="1805793440"/>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10420864"/>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layout>
        <c:manualLayout>
          <c:xMode val="edge"/>
          <c:yMode val="edge"/>
          <c:x val="0.43299111660266"/>
          <c:y val="0.0797061026669241"/>
        </c:manualLayout>
      </c:layout>
      <c:overlay val="0"/>
      <c:txPr>
        <a:bodyPr/>
        <a:lstStyle/>
        <a:p>
          <a:pPr>
            <a:defRPr lang="ja-JP"/>
          </a:pPr>
          <a:endParaRPr lang="en-US"/>
        </a:p>
      </c:txPr>
    </c:title>
    <c:autoTitleDeleted val="0"/>
    <c:plotArea>
      <c:layout>
        <c:manualLayout>
          <c:layoutTarget val="inner"/>
          <c:xMode val="edge"/>
          <c:yMode val="edge"/>
          <c:x val="0.0697750925572834"/>
          <c:y val="0.213799898918338"/>
          <c:w val="0.930224907442717"/>
          <c:h val="0.715871186963788"/>
        </c:manualLayout>
      </c:layout>
      <c:barChart>
        <c:barDir val="col"/>
        <c:grouping val="clustered"/>
        <c:varyColors val="0"/>
        <c:ser>
          <c:idx val="0"/>
          <c:order val="0"/>
          <c:tx>
            <c:strRef>
              <c:f>taxi.csv!$B$60</c:f>
              <c:strCache>
                <c:ptCount val="1"/>
                <c:pt idx="0">
                  <c:v>whole</c:v>
                </c:pt>
              </c:strCache>
            </c:strRef>
          </c:tx>
          <c:invertIfNegative val="0"/>
          <c:cat>
            <c:strRef>
              <c:f>taxi.csv!$A$62:$A$72</c:f>
              <c:strCache>
                <c:ptCount val="11"/>
                <c:pt idx="0">
                  <c:v>Failure to Yield Right-of-Way</c:v>
                </c:pt>
                <c:pt idx="1">
                  <c:v>Fatigued/Drowsy</c:v>
                </c:pt>
                <c:pt idx="2">
                  <c:v>Backing Unsafely</c:v>
                </c:pt>
                <c:pt idx="3">
                  <c:v>Other Vehicular</c:v>
                </c:pt>
                <c:pt idx="4">
                  <c:v>Turning Improperly</c:v>
                </c:pt>
                <c:pt idx="5">
                  <c:v>Lost Consciousness</c:v>
                </c:pt>
                <c:pt idx="6">
                  <c:v>Prescription Medication</c:v>
                </c:pt>
                <c:pt idx="7">
                  <c:v>Driver Inexperience</c:v>
                </c:pt>
                <c:pt idx="8">
                  <c:v>Pavement Slippery</c:v>
                </c:pt>
                <c:pt idx="9">
                  <c:v>Outside Car Distraction</c:v>
                </c:pt>
                <c:pt idx="10">
                  <c:v>Oversized Vehicle</c:v>
                </c:pt>
              </c:strCache>
            </c:strRef>
          </c:cat>
          <c:val>
            <c:numRef>
              <c:f>taxi.csv!$B$62:$B$72</c:f>
              <c:numCache>
                <c:formatCode>General</c:formatCode>
                <c:ptCount val="11"/>
                <c:pt idx="0">
                  <c:v>0.119978</c:v>
                </c:pt>
                <c:pt idx="1">
                  <c:v>0.109614</c:v>
                </c:pt>
                <c:pt idx="2">
                  <c:v>0.079825</c:v>
                </c:pt>
                <c:pt idx="3">
                  <c:v>0.07802</c:v>
                </c:pt>
                <c:pt idx="4">
                  <c:v>0.063117</c:v>
                </c:pt>
                <c:pt idx="5">
                  <c:v>0.045753</c:v>
                </c:pt>
                <c:pt idx="6">
                  <c:v>0.035978</c:v>
                </c:pt>
                <c:pt idx="7">
                  <c:v>0.03333</c:v>
                </c:pt>
                <c:pt idx="8">
                  <c:v>0.025173</c:v>
                </c:pt>
                <c:pt idx="9">
                  <c:v>0.024542</c:v>
                </c:pt>
                <c:pt idx="10">
                  <c:v>0.015231</c:v>
                </c:pt>
              </c:numCache>
            </c:numRef>
          </c:val>
        </c:ser>
        <c:dLbls>
          <c:showLegendKey val="0"/>
          <c:showVal val="0"/>
          <c:showCatName val="0"/>
          <c:showSerName val="0"/>
          <c:showPercent val="0"/>
          <c:showBubbleSize val="0"/>
        </c:dLbls>
        <c:gapWidth val="150"/>
        <c:axId val="1887563776"/>
        <c:axId val="1888307376"/>
      </c:barChart>
      <c:catAx>
        <c:axId val="1887563776"/>
        <c:scaling>
          <c:orientation val="minMax"/>
        </c:scaling>
        <c:delete val="1"/>
        <c:axPos val="b"/>
        <c:numFmt formatCode="General" sourceLinked="0"/>
        <c:majorTickMark val="out"/>
        <c:minorTickMark val="none"/>
        <c:tickLblPos val="nextTo"/>
        <c:crossAx val="1888307376"/>
        <c:crosses val="autoZero"/>
        <c:auto val="1"/>
        <c:lblAlgn val="ctr"/>
        <c:lblOffset val="100"/>
        <c:noMultiLvlLbl val="0"/>
      </c:catAx>
      <c:valAx>
        <c:axId val="1888307376"/>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1887563776"/>
        <c:crosses val="autoZero"/>
        <c:crossBetween val="between"/>
      </c:valAx>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BA0B7F-F3A7-E742-ABF8-36529F6C415C}" type="datetimeFigureOut">
              <a:rPr kumimoji="1" lang="ja-JP" altLang="en-US" smtClean="0"/>
              <a:t>2017/12/2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7F8CB8-15EF-7544-97E8-C8DC2C7FB8BF}" type="slidenum">
              <a:rPr kumimoji="1" lang="ja-JP" altLang="en-US" smtClean="0"/>
              <a:t>‹#›</a:t>
            </a:fld>
            <a:endParaRPr kumimoji="1" lang="ja-JP" altLang="en-US"/>
          </a:p>
        </p:txBody>
      </p:sp>
    </p:spTree>
    <p:extLst>
      <p:ext uri="{BB962C8B-B14F-4D97-AF65-F5344CB8AC3E}">
        <p14:creationId xmlns:p14="http://schemas.microsoft.com/office/powerpoint/2010/main" val="145024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00218-6375-41F2-982B-DF55EC0F01EE}" type="datetimeFigureOut">
              <a:rPr kumimoji="1" lang="ja-JP" altLang="en-US" smtClean="0"/>
              <a:t>2017/12/2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E1553-F922-4C8B-8BA1-2841449A806D}" type="slidenum">
              <a:rPr kumimoji="1" lang="ja-JP" altLang="en-US" smtClean="0"/>
              <a:t>‹#›</a:t>
            </a:fld>
            <a:endParaRPr kumimoji="1" lang="ja-JP" altLang="en-US"/>
          </a:p>
        </p:txBody>
      </p:sp>
    </p:spTree>
    <p:extLst>
      <p:ext uri="{BB962C8B-B14F-4D97-AF65-F5344CB8AC3E}">
        <p14:creationId xmlns:p14="http://schemas.microsoft.com/office/powerpoint/2010/main" val="21035674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乗用車</a:t>
            </a:r>
            <a:r>
              <a:rPr lang="ja-JP" altLang="en-US" baseline="0" dirty="0" smtClean="0"/>
              <a:t>の分析に入りたいと思います．</a:t>
            </a:r>
            <a:endParaRPr lang="en-US" altLang="ja-JP" baseline="0" dirty="0" smtClean="0"/>
          </a:p>
          <a:p>
            <a:r>
              <a:rPr lang="ja-JP" altLang="en-US" baseline="0" dirty="0" smtClean="0"/>
              <a:t>これは乗用車の事故数</a:t>
            </a:r>
            <a:r>
              <a:rPr lang="en-US" altLang="ja-JP" baseline="0" dirty="0" err="1" smtClean="0"/>
              <a:t>Heatmap</a:t>
            </a:r>
            <a:r>
              <a:rPr lang="ja-JP" altLang="en-US" baseline="0" dirty="0" smtClean="0"/>
              <a:t>です．</a:t>
            </a:r>
            <a:endParaRPr lang="en-US" altLang="ja-JP" baseline="0" dirty="0" smtClean="0"/>
          </a:p>
          <a:p>
            <a:r>
              <a:rPr lang="ja-JP" altLang="en-US" baseline="0" dirty="0" smtClean="0"/>
              <a:t>縦軸は月，横軸は時間帯，箱の色は事故数を表しています．</a:t>
            </a: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aseline="0" dirty="0" smtClean="0"/>
              <a:t>この図見てわかるように</a:t>
            </a:r>
            <a:r>
              <a:rPr lang="ja-JP" altLang="en-US" sz="1200" dirty="0" smtClean="0"/>
              <a:t>ピークは午後の３時から６時の秋と春に分かれている．</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次はこのピークの分析に見ていきたいと思います．</a:t>
            </a:r>
            <a:endParaRPr lang="en-US" sz="1200" dirty="0" smtClean="0"/>
          </a:p>
        </p:txBody>
      </p:sp>
      <p:sp>
        <p:nvSpPr>
          <p:cNvPr id="4" name="Slide Number Placeholder 3"/>
          <p:cNvSpPr>
            <a:spLocks noGrp="1"/>
          </p:cNvSpPr>
          <p:nvPr>
            <p:ph type="sldNum" sz="quarter" idx="10"/>
          </p:nvPr>
        </p:nvSpPr>
        <p:spPr/>
        <p:txBody>
          <a:bodyPr/>
          <a:lstStyle/>
          <a:p>
            <a:fld id="{8E4C62F1-9CB6-6D4B-A553-A5709B1480ED}" type="slidenum">
              <a:rPr lang="en-US" smtClean="0"/>
              <a:t>12</a:t>
            </a:fld>
            <a:endParaRPr lang="en-US"/>
          </a:p>
        </p:txBody>
      </p:sp>
    </p:spTree>
    <p:extLst>
      <p:ext uri="{BB962C8B-B14F-4D97-AF65-F5344CB8AC3E}">
        <p14:creationId xmlns:p14="http://schemas.microsoft.com/office/powerpoint/2010/main" val="116608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aseline="0" dirty="0" smtClean="0"/>
              <a:t>普段に比べて割合が高くなっている秋の夕方の事故要因を調べました．</a:t>
            </a:r>
            <a:endParaRPr lang="en-US" altLang="ja-JP" baseline="0" dirty="0" smtClean="0"/>
          </a:p>
          <a:p>
            <a:r>
              <a:rPr lang="ja-JP" altLang="en-US" baseline="0" dirty="0" smtClean="0"/>
              <a:t>青と赤の高さの違いで表しています．</a:t>
            </a:r>
            <a:endParaRPr lang="en-US" altLang="ja-JP" baseline="0" dirty="0" smtClean="0"/>
          </a:p>
          <a:p>
            <a:r>
              <a:rPr lang="ja-JP" altLang="en-US" baseline="0" dirty="0" smtClean="0"/>
              <a:t>一番多いのは車間距離を詰めすぎる事故と不注意の事故です．</a:t>
            </a: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aseline="0" dirty="0" smtClean="0"/>
              <a:t>調べたところ，秋にこれらの事故要因が増えた理由としては秋の日照時間，新学期の始まり，若者の運転者の増加を考えられます．</a:t>
            </a:r>
            <a:endParaRPr lang="en-US" altLang="ja-JP" baseline="0" dirty="0" smtClean="0"/>
          </a:p>
          <a:p>
            <a:endParaRPr lang="en-US" altLang="ja-JP" baseline="0" dirty="0" smtClean="0"/>
          </a:p>
          <a:p>
            <a:endParaRPr lang="en-US" dirty="0"/>
          </a:p>
        </p:txBody>
      </p:sp>
      <p:sp>
        <p:nvSpPr>
          <p:cNvPr id="4" name="Slide Number Placeholder 3"/>
          <p:cNvSpPr>
            <a:spLocks noGrp="1"/>
          </p:cNvSpPr>
          <p:nvPr>
            <p:ph type="sldNum" sz="quarter" idx="10"/>
          </p:nvPr>
        </p:nvSpPr>
        <p:spPr/>
        <p:txBody>
          <a:bodyPr/>
          <a:lstStyle/>
          <a:p>
            <a:fld id="{8E4C62F1-9CB6-6D4B-A553-A5709B1480ED}" type="slidenum">
              <a:rPr lang="en-US" smtClean="0"/>
              <a:t>13</a:t>
            </a:fld>
            <a:endParaRPr lang="en-US"/>
          </a:p>
        </p:txBody>
      </p:sp>
    </p:spTree>
    <p:extLst>
      <p:ext uri="{BB962C8B-B14F-4D97-AF65-F5344CB8AC3E}">
        <p14:creationId xmlns:p14="http://schemas.microsoft.com/office/powerpoint/2010/main" val="130318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aseline="0" dirty="0" smtClean="0"/>
              <a:t>秋と同じように春の事故要因を調べました．</a:t>
            </a:r>
            <a:endParaRPr lang="en-US" altLang="ja-JP" baseline="0" dirty="0" smtClean="0"/>
          </a:p>
          <a:p>
            <a:r>
              <a:rPr lang="ja-JP" altLang="en-US" baseline="0" dirty="0" smtClean="0"/>
              <a:t>一番多いのは「疲労・眠気」と不注意の事故です．</a:t>
            </a:r>
            <a:endParaRPr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aseline="0" dirty="0" smtClean="0"/>
              <a:t>調べたところ，事故要因が増えた理由としてはサマータイム導入による睡眠時間の減少を考えられます．</a:t>
            </a:r>
            <a:endParaRPr lang="en-US" altLang="ja-JP" baseline="0" dirty="0" smtClean="0"/>
          </a:p>
          <a:p>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8E4C62F1-9CB6-6D4B-A553-A5709B1480ED}" type="slidenum">
              <a:rPr lang="en-US" smtClean="0"/>
              <a:t>14</a:t>
            </a:fld>
            <a:endParaRPr lang="en-US"/>
          </a:p>
        </p:txBody>
      </p:sp>
    </p:spTree>
    <p:extLst>
      <p:ext uri="{BB962C8B-B14F-4D97-AF65-F5344CB8AC3E}">
        <p14:creationId xmlns:p14="http://schemas.microsoft.com/office/powerpoint/2010/main" val="1754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まとめるとこの図になります．</a:t>
            </a:r>
            <a:endParaRPr lang="en-US" altLang="ja-JP" dirty="0" smtClean="0"/>
          </a:p>
          <a:p>
            <a:r>
              <a:rPr lang="ja-JP" altLang="en-US" dirty="0" smtClean="0"/>
              <a:t>このようにデータから特徴を抽出し原因を特定することができました．</a:t>
            </a:r>
            <a:endParaRPr lang="en-US" dirty="0"/>
          </a:p>
        </p:txBody>
      </p:sp>
      <p:sp>
        <p:nvSpPr>
          <p:cNvPr id="4" name="Slide Number Placeholder 3"/>
          <p:cNvSpPr>
            <a:spLocks noGrp="1"/>
          </p:cNvSpPr>
          <p:nvPr>
            <p:ph type="sldNum" sz="quarter" idx="10"/>
          </p:nvPr>
        </p:nvSpPr>
        <p:spPr/>
        <p:txBody>
          <a:bodyPr/>
          <a:lstStyle/>
          <a:p>
            <a:fld id="{AFFE1553-F922-4C8B-8BA1-2841449A806D}" type="slidenum">
              <a:rPr kumimoji="1" lang="ja-JP" altLang="en-US" smtClean="0"/>
              <a:t>15</a:t>
            </a:fld>
            <a:endParaRPr kumimoji="1" lang="ja-JP" altLang="en-US"/>
          </a:p>
        </p:txBody>
      </p:sp>
    </p:spTree>
    <p:extLst>
      <p:ext uri="{BB962C8B-B14F-4D97-AF65-F5344CB8AC3E}">
        <p14:creationId xmlns:p14="http://schemas.microsoft.com/office/powerpoint/2010/main" val="420468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秋の事故への対策を考えました．</a:t>
            </a:r>
            <a:endParaRPr lang="en-US" altLang="ja-JP" dirty="0" smtClean="0"/>
          </a:p>
          <a:p>
            <a:r>
              <a:rPr lang="ja-JP" altLang="en-US" dirty="0" smtClean="0"/>
              <a:t>乗用車のピークは１６時になっているので，１６時以降のライト点灯の義務化が有効だと考えられます．</a:t>
            </a:r>
            <a:endParaRPr lang="en-US" altLang="ja-JP" dirty="0" smtClean="0"/>
          </a:p>
          <a:p>
            <a:r>
              <a:rPr lang="ja-JP" altLang="en-US" dirty="0" smtClean="0"/>
              <a:t>他にも，標識を点灯させることで注意させることも考えられます．</a:t>
            </a:r>
            <a:endParaRPr lang="en-US" dirty="0"/>
          </a:p>
        </p:txBody>
      </p:sp>
      <p:sp>
        <p:nvSpPr>
          <p:cNvPr id="4" name="Slide Number Placeholder 3"/>
          <p:cNvSpPr>
            <a:spLocks noGrp="1"/>
          </p:cNvSpPr>
          <p:nvPr>
            <p:ph type="sldNum" sz="quarter" idx="10"/>
          </p:nvPr>
        </p:nvSpPr>
        <p:spPr/>
        <p:txBody>
          <a:bodyPr/>
          <a:lstStyle/>
          <a:p>
            <a:fld id="{AFFE1553-F922-4C8B-8BA1-2841449A806D}" type="slidenum">
              <a:rPr kumimoji="1" lang="ja-JP" altLang="en-US" smtClean="0"/>
              <a:t>16</a:t>
            </a:fld>
            <a:endParaRPr kumimoji="1" lang="ja-JP" altLang="en-US"/>
          </a:p>
        </p:txBody>
      </p:sp>
    </p:spTree>
    <p:extLst>
      <p:ext uri="{BB962C8B-B14F-4D97-AF65-F5344CB8AC3E}">
        <p14:creationId xmlns:p14="http://schemas.microsoft.com/office/powerpoint/2010/main" val="1143072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春の対策ですが，眠気を防ぐためにこれらの対策が考えられます．</a:t>
            </a:r>
            <a:endParaRPr lang="en-US" altLang="ja-JP" dirty="0" smtClean="0"/>
          </a:p>
          <a:p>
            <a:r>
              <a:rPr lang="ja-JP" altLang="en-US" dirty="0" smtClean="0"/>
              <a:t>道路に凸凹をつけたり，車内で音声を流すなどして居眠りを防ぎます．</a:t>
            </a:r>
            <a:endParaRPr lang="en-US" altLang="ja-JP" dirty="0" smtClean="0"/>
          </a:p>
          <a:p>
            <a:r>
              <a:rPr lang="ja-JP" altLang="en-US" dirty="0" smtClean="0"/>
              <a:t>他にも，複数人の乗車を義務付けることで，運転手の居眠りを防ぐことが考えられます．</a:t>
            </a:r>
            <a:endParaRPr lang="en-US" altLang="ja-JP" dirty="0" smtClean="0"/>
          </a:p>
          <a:p>
            <a:r>
              <a:rPr lang="ja-JP" altLang="en-US" dirty="0" smtClean="0"/>
              <a:t>この複数人の乗車「</a:t>
            </a:r>
            <a:r>
              <a:rPr lang="en-US" altLang="ja-JP" dirty="0" smtClean="0"/>
              <a:t>Buddy System</a:t>
            </a:r>
            <a:r>
              <a:rPr lang="ja-JP" altLang="en-US" dirty="0" smtClean="0"/>
              <a:t>」は，他の目的でニューヨークでも一部導入されています．</a:t>
            </a:r>
            <a:endParaRPr lang="en-US" dirty="0"/>
          </a:p>
        </p:txBody>
      </p:sp>
      <p:sp>
        <p:nvSpPr>
          <p:cNvPr id="4" name="Slide Number Placeholder 3"/>
          <p:cNvSpPr>
            <a:spLocks noGrp="1"/>
          </p:cNvSpPr>
          <p:nvPr>
            <p:ph type="sldNum" sz="quarter" idx="10"/>
          </p:nvPr>
        </p:nvSpPr>
        <p:spPr/>
        <p:txBody>
          <a:bodyPr/>
          <a:lstStyle/>
          <a:p>
            <a:fld id="{AFFE1553-F922-4C8B-8BA1-2841449A806D}" type="slidenum">
              <a:rPr kumimoji="1" lang="ja-JP" altLang="en-US" smtClean="0"/>
              <a:t>17</a:t>
            </a:fld>
            <a:endParaRPr kumimoji="1" lang="ja-JP" altLang="en-US"/>
          </a:p>
        </p:txBody>
      </p:sp>
    </p:spTree>
    <p:extLst>
      <p:ext uri="{BB962C8B-B14F-4D97-AF65-F5344CB8AC3E}">
        <p14:creationId xmlns:p14="http://schemas.microsoft.com/office/powerpoint/2010/main" val="58335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FFE1553-F922-4C8B-8BA1-2841449A806D}" type="slidenum">
              <a:rPr kumimoji="1" lang="ja-JP" altLang="en-US" smtClean="0"/>
              <a:t>34</a:t>
            </a:fld>
            <a:endParaRPr kumimoji="1" lang="ja-JP" altLang="en-US"/>
          </a:p>
        </p:txBody>
      </p:sp>
    </p:spTree>
    <p:extLst>
      <p:ext uri="{BB962C8B-B14F-4D97-AF65-F5344CB8AC3E}">
        <p14:creationId xmlns:p14="http://schemas.microsoft.com/office/powerpoint/2010/main" val="77606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20DB310E-8D85-364F-9938-E98CE5A40B88}" type="datetime1">
              <a:rPr kumimoji="1" lang="ja-JP" altLang="en-US" smtClean="0"/>
              <a:t>2017/12/2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426416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4737048-7C4D-504A-9E00-3602F83BF409}" type="datetime1">
              <a:rPr kumimoji="1" lang="ja-JP" altLang="en-US" smtClean="0"/>
              <a:t>2017/12/2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3464361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2249C4C-CD32-F04D-8497-38E82FECB281}" type="datetime1">
              <a:rPr kumimoji="1" lang="ja-JP" altLang="en-US" smtClean="0"/>
              <a:t>2017/12/2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379258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D107E81-A18C-AF49-A450-CEC4BFB80B9F}" type="datetime1">
              <a:rPr kumimoji="1" lang="ja-JP" altLang="en-US" smtClean="0"/>
              <a:t>2017/12/2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60930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8366D8D-51FE-C342-99E0-B5CBEF7AFC35}" type="datetime1">
              <a:rPr kumimoji="1" lang="ja-JP" altLang="en-US" smtClean="0"/>
              <a:t>2017/12/2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186200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D8B066D-9C7C-2845-BD1A-08E4CA659699}" type="datetime1">
              <a:rPr kumimoji="1" lang="ja-JP" altLang="en-US" smtClean="0"/>
              <a:t>2017/12/2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230426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CC9B25D2-0811-BC42-9E7B-D0CE8FB2AE7A}" type="datetime1">
              <a:rPr kumimoji="1" lang="ja-JP" altLang="en-US" smtClean="0"/>
              <a:t>2017/12/2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291127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17A5461-21F0-C443-A652-8EA94DD6BF7F}" type="datetime1">
              <a:rPr kumimoji="1" lang="ja-JP" altLang="en-US" smtClean="0"/>
              <a:t>2017/12/2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3509224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4698F5E-4FF5-4945-B059-40F9D76C6734}" type="datetime1">
              <a:rPr kumimoji="1" lang="ja-JP" altLang="en-US" smtClean="0"/>
              <a:t>2017/12/2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320378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DD23CBB-715D-5644-9AF8-16D5399E0031}" type="datetime1">
              <a:rPr kumimoji="1" lang="ja-JP" altLang="en-US" smtClean="0"/>
              <a:t>2017/12/2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3712384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FD647F6-2F5A-0A47-9CE6-37ED453F9A55}" type="datetime1">
              <a:rPr kumimoji="1" lang="ja-JP" altLang="en-US" smtClean="0"/>
              <a:t>2017/12/2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1643304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0FB4F-442D-F843-A388-8E85449C0E16}" type="datetime1">
              <a:rPr kumimoji="1" lang="ja-JP" altLang="en-US" smtClean="0"/>
              <a:t>2017/12/2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5ECD7-87CC-4117-B279-B87347FFD4FD}" type="slidenum">
              <a:rPr kumimoji="1" lang="ja-JP" altLang="en-US" smtClean="0"/>
              <a:t>‹#›</a:t>
            </a:fld>
            <a:endParaRPr kumimoji="1" lang="ja-JP" altLang="en-US"/>
          </a:p>
        </p:txBody>
      </p:sp>
    </p:spTree>
    <p:extLst>
      <p:ext uri="{BB962C8B-B14F-4D97-AF65-F5344CB8AC3E}">
        <p14:creationId xmlns:p14="http://schemas.microsoft.com/office/powerpoint/2010/main" val="74024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 Id="rId3" Type="http://schemas.openxmlformats.org/officeDocument/2006/relationships/chart" Target="../charts/char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chart" Target="../charts/char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dirty="0"/>
              <a:t>12/2(</a:t>
            </a:r>
            <a:r>
              <a:rPr lang="ja-JP" altLang="en-US" dirty="0"/>
              <a:t>土</a:t>
            </a:r>
            <a:r>
              <a:rPr lang="en-US" altLang="ja-JP" dirty="0"/>
              <a:t>)GCI</a:t>
            </a:r>
            <a:r>
              <a:rPr lang="ja-JP" altLang="en-US" dirty="0"/>
              <a:t>最終</a:t>
            </a:r>
            <a:r>
              <a:rPr lang="ja-JP" altLang="en-US" dirty="0" smtClean="0"/>
              <a:t>発表</a:t>
            </a:r>
            <a:r>
              <a:rPr lang="ja-JP" altLang="ja-JP" dirty="0" smtClean="0"/>
              <a:t>　</a:t>
            </a:r>
            <a:r>
              <a:rPr lang="en-US" altLang="ja-JP" dirty="0" smtClean="0"/>
              <a:t>Team3 </a:t>
            </a:r>
            <a:endParaRPr kumimoji="1" lang="ja-JP" altLang="en-US" dirty="0"/>
          </a:p>
        </p:txBody>
      </p:sp>
      <p:sp>
        <p:nvSpPr>
          <p:cNvPr id="3" name="サブタイトル 2"/>
          <p:cNvSpPr>
            <a:spLocks noGrp="1"/>
          </p:cNvSpPr>
          <p:nvPr>
            <p:ph type="subTitle" idx="1"/>
          </p:nvPr>
        </p:nvSpPr>
        <p:spPr>
          <a:xfrm>
            <a:off x="5292080" y="3429000"/>
            <a:ext cx="3528392" cy="1847056"/>
          </a:xfrm>
        </p:spPr>
        <p:txBody>
          <a:bodyPr>
            <a:normAutofit/>
          </a:bodyPr>
          <a:lstStyle/>
          <a:p>
            <a:pPr algn="l"/>
            <a:r>
              <a:rPr lang="en-US" altLang="ja-JP" dirty="0" err="1" smtClean="0"/>
              <a:t>Cosmas</a:t>
            </a:r>
            <a:r>
              <a:rPr lang="en-US" altLang="ja-JP" dirty="0" smtClean="0"/>
              <a:t> </a:t>
            </a:r>
            <a:r>
              <a:rPr lang="en-US" altLang="ja-JP" dirty="0" err="1" smtClean="0"/>
              <a:t>Krisna</a:t>
            </a:r>
            <a:r>
              <a:rPr lang="en-US" altLang="ja-JP" dirty="0" smtClean="0"/>
              <a:t> </a:t>
            </a:r>
            <a:r>
              <a:rPr lang="en-US" altLang="ja-JP" dirty="0" err="1" smtClean="0"/>
              <a:t>Adiputra</a:t>
            </a:r>
            <a:endParaRPr lang="en-US" altLang="ja-JP" dirty="0" smtClean="0"/>
          </a:p>
          <a:p>
            <a:pPr algn="l"/>
            <a:r>
              <a:rPr lang="ja-JP" altLang="en-US" dirty="0" smtClean="0"/>
              <a:t>多田羅千里</a:t>
            </a:r>
            <a:endParaRPr lang="en-US" altLang="ja-JP" dirty="0" smtClean="0"/>
          </a:p>
          <a:p>
            <a:pPr algn="l"/>
            <a:r>
              <a:rPr lang="ja-JP" altLang="en-US" dirty="0" smtClean="0"/>
              <a:t>本澤友貴</a:t>
            </a:r>
            <a:endParaRPr lang="en-US" altLang="ja-JP" dirty="0" smtClean="0"/>
          </a:p>
          <a:p>
            <a:pPr algn="l"/>
            <a:r>
              <a:rPr lang="ja-JP" altLang="en-US" dirty="0" smtClean="0"/>
              <a:t>宮本寛之</a:t>
            </a:r>
            <a:endParaRPr lang="en-US" altLang="ja-JP" dirty="0" smtClean="0"/>
          </a:p>
        </p:txBody>
      </p:sp>
      <p:sp>
        <p:nvSpPr>
          <p:cNvPr id="4" name="スライド番号プレースホルダー 3"/>
          <p:cNvSpPr>
            <a:spLocks noGrp="1"/>
          </p:cNvSpPr>
          <p:nvPr>
            <p:ph type="sldNum" sz="quarter" idx="12"/>
          </p:nvPr>
        </p:nvSpPr>
        <p:spPr/>
        <p:txBody>
          <a:bodyPr/>
          <a:lstStyle/>
          <a:p>
            <a:fld id="{C08C3E06-5DBC-4283-A18E-E9FC5D272F75}" type="slidenum">
              <a:rPr kumimoji="1" lang="ja-JP" altLang="en-US" smtClean="0"/>
              <a:t>1</a:t>
            </a:fld>
            <a:endParaRPr kumimoji="1" lang="ja-JP" altLang="en-US"/>
          </a:p>
        </p:txBody>
      </p:sp>
    </p:spTree>
    <p:extLst>
      <p:ext uri="{BB962C8B-B14F-4D97-AF65-F5344CB8AC3E}">
        <p14:creationId xmlns:p14="http://schemas.microsoft.com/office/powerpoint/2010/main" val="1193406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車種ごとの事故の</a:t>
            </a:r>
            <a:r>
              <a:rPr kumimoji="1" lang="ja-JP" altLang="en-US" dirty="0" smtClean="0"/>
              <a:t>分析</a:t>
            </a:r>
            <a:endParaRPr kumimoji="1" lang="ja-JP" altLang="en-US" dirty="0"/>
          </a:p>
        </p:txBody>
      </p:sp>
      <p:sp>
        <p:nvSpPr>
          <p:cNvPr id="3" name="コンテンツ プレースホルダー 2"/>
          <p:cNvSpPr>
            <a:spLocks noGrp="1"/>
          </p:cNvSpPr>
          <p:nvPr>
            <p:ph idx="1"/>
          </p:nvPr>
        </p:nvSpPr>
        <p:spPr>
          <a:xfrm>
            <a:off x="457200" y="1600200"/>
            <a:ext cx="4690864" cy="4525963"/>
          </a:xfrm>
        </p:spPr>
        <p:txBody>
          <a:bodyPr>
            <a:normAutofit/>
          </a:bodyPr>
          <a:lstStyle/>
          <a:p>
            <a:pPr>
              <a:buFont typeface="Wingdings" charset="2"/>
              <a:buChar char="ü"/>
            </a:pPr>
            <a:r>
              <a:rPr lang="ja-JP" altLang="en-US" dirty="0" smtClean="0"/>
              <a:t>車種ごとに事故の分布が異なる</a:t>
            </a:r>
            <a:endParaRPr lang="en-US" altLang="ja-JP" dirty="0" smtClean="0"/>
          </a:p>
          <a:p>
            <a:pPr marL="0" indent="0">
              <a:buNone/>
            </a:pPr>
            <a:endParaRPr lang="en-US" altLang="ja-JP" dirty="0"/>
          </a:p>
          <a:p>
            <a:pPr marL="0" indent="0">
              <a:buNone/>
            </a:pPr>
            <a:endParaRPr lang="en-US" altLang="ja-JP" dirty="0"/>
          </a:p>
          <a:p>
            <a:pPr marL="0" indent="0">
              <a:buNone/>
            </a:pPr>
            <a:r>
              <a:rPr lang="en-US" altLang="ja-JP" dirty="0" smtClean="0"/>
              <a:t>①</a:t>
            </a:r>
            <a:r>
              <a:rPr lang="ja-JP" altLang="en-US" dirty="0" smtClean="0"/>
              <a:t>広く分散して存在する</a:t>
            </a:r>
            <a:endParaRPr lang="en-US" altLang="ja-JP" dirty="0" smtClean="0"/>
          </a:p>
          <a:p>
            <a:pPr marL="0" indent="0">
              <a:buNone/>
            </a:pPr>
            <a:r>
              <a:rPr lang="ja-JP" altLang="en-US" dirty="0" smtClean="0"/>
              <a:t>乗用車</a:t>
            </a:r>
            <a:endParaRPr lang="en-US" altLang="ja-JP" dirty="0" smtClean="0"/>
          </a:p>
          <a:p>
            <a:pPr marL="0" indent="0">
              <a:buNone/>
            </a:pPr>
            <a:endParaRPr lang="en-US" altLang="ja-JP" dirty="0"/>
          </a:p>
          <a:p>
            <a:pPr marL="0" indent="0">
              <a:buNone/>
            </a:pPr>
            <a:r>
              <a:rPr lang="en-US" altLang="ja-JP" dirty="0" smtClean="0"/>
              <a:t>②</a:t>
            </a:r>
            <a:r>
              <a:rPr lang="ja-JP" altLang="en-US" dirty="0" smtClean="0"/>
              <a:t>部分的に集中している</a:t>
            </a:r>
            <a:endParaRPr lang="en-US" altLang="ja-JP" dirty="0" smtClean="0"/>
          </a:p>
          <a:p>
            <a:pPr marL="0" indent="0">
              <a:buNone/>
            </a:pPr>
            <a:r>
              <a:rPr lang="en-US" altLang="ja-JP" dirty="0" smtClean="0"/>
              <a:t>TAXI,BUS</a:t>
            </a:r>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10</a:t>
            </a:fld>
            <a:endParaRPr kumimoji="1" lang="ja-JP" altLang="en-US" dirty="0"/>
          </a:p>
        </p:txBody>
      </p:sp>
      <p:sp>
        <p:nvSpPr>
          <p:cNvPr id="8" name="二等辺三角形 7"/>
          <p:cNvSpPr/>
          <p:nvPr/>
        </p:nvSpPr>
        <p:spPr>
          <a:xfrm flipV="1">
            <a:off x="1475656" y="2276872"/>
            <a:ext cx="1080120" cy="360040"/>
          </a:xfrm>
          <a:prstGeom prst="triangl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5" name="図 4" descr="taxi20bus20whole.jpg"/>
          <p:cNvPicPr>
            <a:picLocks noChangeAspect="1"/>
          </p:cNvPicPr>
          <p:nvPr/>
        </p:nvPicPr>
        <p:blipFill rotWithShape="1">
          <a:blip r:embed="rId2">
            <a:extLst>
              <a:ext uri="{28A0092B-C50C-407E-A947-70E740481C1C}">
                <a14:useLocalDpi xmlns:a14="http://schemas.microsoft.com/office/drawing/2010/main" val="0"/>
              </a:ext>
            </a:extLst>
          </a:blip>
          <a:srcRect l="17647" r="16667"/>
          <a:stretch/>
        </p:blipFill>
        <p:spPr>
          <a:xfrm>
            <a:off x="4139952" y="2132856"/>
            <a:ext cx="4632177" cy="3845875"/>
          </a:xfrm>
          <a:prstGeom prst="rect">
            <a:avLst/>
          </a:prstGeom>
        </p:spPr>
      </p:pic>
      <p:pic>
        <p:nvPicPr>
          <p:cNvPr id="9" name="図 8" descr="taxi20bus20whole_icon.jpg"/>
          <p:cNvPicPr>
            <a:picLocks noChangeAspect="1"/>
          </p:cNvPicPr>
          <p:nvPr/>
        </p:nvPicPr>
        <p:blipFill rotWithShape="1">
          <a:blip r:embed="rId3">
            <a:extLst>
              <a:ext uri="{28A0092B-C50C-407E-A947-70E740481C1C}">
                <a14:useLocalDpi xmlns:a14="http://schemas.microsoft.com/office/drawing/2010/main" val="0"/>
              </a:ext>
            </a:extLst>
          </a:blip>
          <a:srcRect r="45746" b="51998"/>
          <a:stretch/>
        </p:blipFill>
        <p:spPr>
          <a:xfrm>
            <a:off x="4139952" y="6021288"/>
            <a:ext cx="1524466" cy="717830"/>
          </a:xfrm>
          <a:prstGeom prst="rect">
            <a:avLst/>
          </a:prstGeom>
        </p:spPr>
      </p:pic>
    </p:spTree>
    <p:extLst>
      <p:ext uri="{BB962C8B-B14F-4D97-AF65-F5344CB8AC3E}">
        <p14:creationId xmlns:p14="http://schemas.microsoft.com/office/powerpoint/2010/main" val="1646856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車種ごとの事故の</a:t>
            </a:r>
            <a:r>
              <a:rPr kumimoji="1" lang="ja-JP" altLang="en-US" dirty="0" smtClean="0"/>
              <a:t>分析</a:t>
            </a:r>
            <a:endParaRPr kumimoji="1" lang="ja-JP" altLang="en-US" dirty="0"/>
          </a:p>
        </p:txBody>
      </p:sp>
      <p:sp>
        <p:nvSpPr>
          <p:cNvPr id="3" name="コンテンツ プレースホルダー 2"/>
          <p:cNvSpPr>
            <a:spLocks noGrp="1"/>
          </p:cNvSpPr>
          <p:nvPr>
            <p:ph idx="1"/>
          </p:nvPr>
        </p:nvSpPr>
        <p:spPr>
          <a:xfrm>
            <a:off x="457200" y="1600200"/>
            <a:ext cx="4690864" cy="4525963"/>
          </a:xfrm>
        </p:spPr>
        <p:txBody>
          <a:bodyPr>
            <a:normAutofit/>
          </a:bodyPr>
          <a:lstStyle/>
          <a:p>
            <a:pPr>
              <a:buFont typeface="Wingdings" charset="2"/>
              <a:buChar char="ü"/>
            </a:pPr>
            <a:r>
              <a:rPr lang="ja-JP" altLang="en-US" dirty="0" smtClean="0"/>
              <a:t>車種ごとに事故の分布が異なる</a:t>
            </a:r>
            <a:endParaRPr lang="en-US" altLang="ja-JP" dirty="0" smtClean="0"/>
          </a:p>
          <a:p>
            <a:pPr marL="0" indent="0">
              <a:buNone/>
            </a:pPr>
            <a:endParaRPr lang="en-US" altLang="ja-JP" dirty="0"/>
          </a:p>
          <a:p>
            <a:pPr marL="0" indent="0">
              <a:buNone/>
            </a:pPr>
            <a:endParaRPr lang="en-US" altLang="ja-JP" dirty="0"/>
          </a:p>
          <a:p>
            <a:pPr marL="0" indent="0">
              <a:buNone/>
            </a:pPr>
            <a:r>
              <a:rPr lang="en-US" altLang="ja-JP" dirty="0" smtClean="0">
                <a:solidFill>
                  <a:srgbClr val="FF0000"/>
                </a:solidFill>
              </a:rPr>
              <a:t>①</a:t>
            </a:r>
            <a:r>
              <a:rPr lang="ja-JP" altLang="en-US" dirty="0" smtClean="0">
                <a:solidFill>
                  <a:srgbClr val="FF0000"/>
                </a:solidFill>
              </a:rPr>
              <a:t>広く分散して存在する</a:t>
            </a:r>
            <a:endParaRPr lang="en-US" altLang="ja-JP" dirty="0" smtClean="0">
              <a:solidFill>
                <a:srgbClr val="FF0000"/>
              </a:solidFill>
            </a:endParaRPr>
          </a:p>
          <a:p>
            <a:pPr marL="0" indent="0">
              <a:buNone/>
            </a:pPr>
            <a:r>
              <a:rPr lang="ja-JP" altLang="en-US" dirty="0" smtClean="0">
                <a:solidFill>
                  <a:srgbClr val="FF0000"/>
                </a:solidFill>
              </a:rPr>
              <a:t>乗用車</a:t>
            </a:r>
            <a:endParaRPr lang="en-US" altLang="ja-JP" dirty="0" smtClean="0">
              <a:solidFill>
                <a:srgbClr val="FF0000"/>
              </a:solidFill>
            </a:endParaRPr>
          </a:p>
          <a:p>
            <a:pPr marL="0" indent="0">
              <a:buNone/>
            </a:pPr>
            <a:endParaRPr lang="en-US" altLang="ja-JP" dirty="0"/>
          </a:p>
          <a:p>
            <a:pPr marL="0" indent="0">
              <a:buNone/>
            </a:pPr>
            <a:r>
              <a:rPr lang="en-US" altLang="ja-JP" dirty="0" smtClean="0"/>
              <a:t>②</a:t>
            </a:r>
            <a:r>
              <a:rPr lang="ja-JP" altLang="en-US" dirty="0" smtClean="0"/>
              <a:t>部分的に集中している</a:t>
            </a:r>
            <a:endParaRPr lang="en-US" altLang="ja-JP" dirty="0" smtClean="0"/>
          </a:p>
          <a:p>
            <a:pPr marL="0" indent="0">
              <a:buNone/>
            </a:pPr>
            <a:r>
              <a:rPr lang="en-US" altLang="ja-JP" dirty="0" smtClean="0"/>
              <a:t>TAXI,BUS</a:t>
            </a:r>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11</a:t>
            </a:fld>
            <a:endParaRPr kumimoji="1" lang="ja-JP" altLang="en-US" dirty="0"/>
          </a:p>
        </p:txBody>
      </p:sp>
      <p:sp>
        <p:nvSpPr>
          <p:cNvPr id="8" name="二等辺三角形 7"/>
          <p:cNvSpPr/>
          <p:nvPr/>
        </p:nvSpPr>
        <p:spPr>
          <a:xfrm flipV="1">
            <a:off x="1475656" y="2276872"/>
            <a:ext cx="1080120" cy="360040"/>
          </a:xfrm>
          <a:prstGeom prst="triangl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5" name="図 4" descr="taxi20bus20whole.jpg"/>
          <p:cNvPicPr>
            <a:picLocks noChangeAspect="1"/>
          </p:cNvPicPr>
          <p:nvPr/>
        </p:nvPicPr>
        <p:blipFill rotWithShape="1">
          <a:blip r:embed="rId2">
            <a:extLst>
              <a:ext uri="{28A0092B-C50C-407E-A947-70E740481C1C}">
                <a14:useLocalDpi xmlns:a14="http://schemas.microsoft.com/office/drawing/2010/main" val="0"/>
              </a:ext>
            </a:extLst>
          </a:blip>
          <a:srcRect l="17647" r="16667"/>
          <a:stretch/>
        </p:blipFill>
        <p:spPr>
          <a:xfrm>
            <a:off x="4139952" y="2132856"/>
            <a:ext cx="4632177" cy="3845875"/>
          </a:xfrm>
          <a:prstGeom prst="rect">
            <a:avLst/>
          </a:prstGeom>
        </p:spPr>
      </p:pic>
      <p:pic>
        <p:nvPicPr>
          <p:cNvPr id="9" name="図 8" descr="taxi20bus20whole_icon.jpg"/>
          <p:cNvPicPr>
            <a:picLocks noChangeAspect="1"/>
          </p:cNvPicPr>
          <p:nvPr/>
        </p:nvPicPr>
        <p:blipFill rotWithShape="1">
          <a:blip r:embed="rId3">
            <a:extLst>
              <a:ext uri="{28A0092B-C50C-407E-A947-70E740481C1C}">
                <a14:useLocalDpi xmlns:a14="http://schemas.microsoft.com/office/drawing/2010/main" val="0"/>
              </a:ext>
            </a:extLst>
          </a:blip>
          <a:srcRect r="45746" b="51998"/>
          <a:stretch/>
        </p:blipFill>
        <p:spPr>
          <a:xfrm>
            <a:off x="4139952" y="6021288"/>
            <a:ext cx="1524466" cy="717830"/>
          </a:xfrm>
          <a:prstGeom prst="rect">
            <a:avLst/>
          </a:prstGeom>
        </p:spPr>
      </p:pic>
    </p:spTree>
    <p:extLst>
      <p:ext uri="{BB962C8B-B14F-4D97-AF65-F5344CB8AC3E}">
        <p14:creationId xmlns:p14="http://schemas.microsoft.com/office/powerpoint/2010/main" val="3105089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3600" dirty="0" smtClean="0"/>
              <a:t>乗用車の事故数</a:t>
            </a:r>
            <a:r>
              <a:rPr lang="en-US" altLang="ja-JP" sz="3600" dirty="0" err="1" smtClean="0"/>
              <a:t>Heatmap</a:t>
            </a:r>
            <a:r>
              <a:rPr lang="ja-JP" altLang="en-US" sz="3600" dirty="0" smtClean="0"/>
              <a:t>：月と時間帯</a:t>
            </a:r>
            <a:endParaRPr lang="en-US" sz="36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808" y="1690689"/>
            <a:ext cx="5697400" cy="4742248"/>
          </a:xfrm>
        </p:spPr>
      </p:pic>
      <p:sp>
        <p:nvSpPr>
          <p:cNvPr id="7" name="Oval 6"/>
          <p:cNvSpPr/>
          <p:nvPr/>
        </p:nvSpPr>
        <p:spPr>
          <a:xfrm>
            <a:off x="2872729" y="2296476"/>
            <a:ext cx="1371600" cy="135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2872729" y="4221782"/>
            <a:ext cx="1371600" cy="13568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Brace 8"/>
          <p:cNvSpPr/>
          <p:nvPr/>
        </p:nvSpPr>
        <p:spPr>
          <a:xfrm>
            <a:off x="4716379" y="2773477"/>
            <a:ext cx="1435784" cy="2468880"/>
          </a:xfrm>
          <a:prstGeom prst="rightBrace">
            <a:avLst>
              <a:gd name="adj1" fmla="val 8333"/>
              <a:gd name="adj2" fmla="val 48051"/>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6170450" y="3407753"/>
            <a:ext cx="2973550" cy="1200329"/>
          </a:xfrm>
          <a:prstGeom prst="rect">
            <a:avLst/>
          </a:prstGeom>
          <a:noFill/>
        </p:spPr>
        <p:txBody>
          <a:bodyPr wrap="square" rtlCol="0">
            <a:spAutoFit/>
          </a:bodyPr>
          <a:lstStyle/>
          <a:p>
            <a:pPr algn="ctr"/>
            <a:r>
              <a:rPr lang="ja-JP" altLang="en-US" sz="2400" dirty="0"/>
              <a:t>ピークは午後の３時から６時の秋と春に分かれている．</a:t>
            </a:r>
            <a:endParaRPr lang="en-US" sz="2400" dirty="0"/>
          </a:p>
        </p:txBody>
      </p:sp>
      <p:sp>
        <p:nvSpPr>
          <p:cNvPr id="11" name="TextBox 10"/>
          <p:cNvSpPr txBox="1"/>
          <p:nvPr/>
        </p:nvSpPr>
        <p:spPr>
          <a:xfrm>
            <a:off x="2093843" y="6347832"/>
            <a:ext cx="1802296" cy="369332"/>
          </a:xfrm>
          <a:prstGeom prst="rect">
            <a:avLst/>
          </a:prstGeom>
          <a:noFill/>
        </p:spPr>
        <p:txBody>
          <a:bodyPr wrap="square" rtlCol="0">
            <a:spAutoFit/>
          </a:bodyPr>
          <a:lstStyle/>
          <a:p>
            <a:r>
              <a:rPr lang="en-US" smtClean="0"/>
              <a:t>Time Interval</a:t>
            </a:r>
            <a:endParaRPr lang="en-US"/>
          </a:p>
        </p:txBody>
      </p:sp>
      <p:sp>
        <p:nvSpPr>
          <p:cNvPr id="12" name="TextBox 11"/>
          <p:cNvSpPr txBox="1"/>
          <p:nvPr/>
        </p:nvSpPr>
        <p:spPr>
          <a:xfrm rot="16200000">
            <a:off x="-648295" y="3430346"/>
            <a:ext cx="1802296" cy="369332"/>
          </a:xfrm>
          <a:prstGeom prst="rect">
            <a:avLst/>
          </a:prstGeom>
          <a:noFill/>
        </p:spPr>
        <p:txBody>
          <a:bodyPr wrap="square" rtlCol="0">
            <a:spAutoFit/>
          </a:bodyPr>
          <a:lstStyle/>
          <a:p>
            <a:r>
              <a:rPr lang="en-US" dirty="0" smtClean="0"/>
              <a:t>Month</a:t>
            </a:r>
            <a:endParaRPr lang="en-US" dirty="0"/>
          </a:p>
        </p:txBody>
      </p:sp>
      <p:sp>
        <p:nvSpPr>
          <p:cNvPr id="13" name="TextBox 12"/>
          <p:cNvSpPr txBox="1"/>
          <p:nvPr/>
        </p:nvSpPr>
        <p:spPr>
          <a:xfrm>
            <a:off x="5269302" y="5652981"/>
            <a:ext cx="1802296" cy="369332"/>
          </a:xfrm>
          <a:prstGeom prst="rect">
            <a:avLst/>
          </a:prstGeom>
          <a:noFill/>
        </p:spPr>
        <p:txBody>
          <a:bodyPr wrap="square" rtlCol="0">
            <a:spAutoFit/>
          </a:bodyPr>
          <a:lstStyle/>
          <a:p>
            <a:r>
              <a:rPr lang="en-US" dirty="0" smtClean="0"/>
              <a:t># </a:t>
            </a:r>
            <a:r>
              <a:rPr lang="en-US" smtClean="0"/>
              <a:t>of accidents</a:t>
            </a:r>
            <a:endParaRPr lang="en-US" dirty="0"/>
          </a:p>
        </p:txBody>
      </p:sp>
    </p:spTree>
    <p:extLst>
      <p:ext uri="{BB962C8B-B14F-4D97-AF65-F5344CB8AC3E}">
        <p14:creationId xmlns:p14="http://schemas.microsoft.com/office/powerpoint/2010/main" val="201286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秋の事故要因の分析</a:t>
            </a:r>
            <a:endParaRPr lang="en-US" dirty="0"/>
          </a:p>
        </p:txBody>
      </p:sp>
      <p:sp>
        <p:nvSpPr>
          <p:cNvPr id="6" name="TextBox 5"/>
          <p:cNvSpPr txBox="1"/>
          <p:nvPr/>
        </p:nvSpPr>
        <p:spPr>
          <a:xfrm>
            <a:off x="354905" y="5281211"/>
            <a:ext cx="8434191" cy="1569660"/>
          </a:xfrm>
          <a:prstGeom prst="rect">
            <a:avLst/>
          </a:prstGeom>
          <a:noFill/>
        </p:spPr>
        <p:txBody>
          <a:bodyPr wrap="square" rtlCol="0">
            <a:spAutoFit/>
          </a:bodyPr>
          <a:lstStyle/>
          <a:p>
            <a:r>
              <a:rPr lang="ja-JP" altLang="en-US" sz="2400" dirty="0" smtClean="0"/>
              <a:t>考えられる理由</a:t>
            </a:r>
            <a:endParaRPr lang="en-US" sz="2400" dirty="0"/>
          </a:p>
          <a:p>
            <a:pPr marL="342900" indent="-342900">
              <a:buFont typeface="Arial" charset="0"/>
              <a:buChar char="•"/>
            </a:pPr>
            <a:r>
              <a:rPr lang="ja-JP" altLang="en-US" sz="2400" dirty="0" smtClean="0"/>
              <a:t>秋の到来とともに日照時間の減少</a:t>
            </a:r>
            <a:endParaRPr lang="en-US" altLang="ja-JP" sz="2400" dirty="0" smtClean="0"/>
          </a:p>
          <a:p>
            <a:pPr marL="342900" indent="-342900">
              <a:buFont typeface="Arial" charset="0"/>
              <a:buChar char="•"/>
            </a:pPr>
            <a:r>
              <a:rPr lang="ja-JP" altLang="en-US" sz="2400" dirty="0" smtClean="0"/>
              <a:t>学校周辺における速度制限の厳密化</a:t>
            </a:r>
            <a:endParaRPr lang="en-US" altLang="ja-JP" sz="2400" dirty="0" smtClean="0"/>
          </a:p>
          <a:p>
            <a:pPr marL="342900" indent="-342900">
              <a:buFont typeface="Arial" charset="0"/>
              <a:buChar char="•"/>
            </a:pPr>
            <a:r>
              <a:rPr lang="ja-JP" altLang="en-US" sz="2400" dirty="0" smtClean="0"/>
              <a:t>若者世代の免許所得数増加</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971" y="4504749"/>
            <a:ext cx="2824942" cy="2256309"/>
          </a:xfrm>
          <a:prstGeom prst="rect">
            <a:avLst/>
          </a:prstGeom>
        </p:spPr>
      </p:pic>
      <p:graphicFrame>
        <p:nvGraphicFramePr>
          <p:cNvPr id="11" name="Content Placeholder 10"/>
          <p:cNvGraphicFramePr>
            <a:graphicFrameLocks noGrp="1"/>
          </p:cNvGraphicFramePr>
          <p:nvPr>
            <p:ph idx="1"/>
          </p:nvPr>
        </p:nvGraphicFramePr>
        <p:xfrm>
          <a:off x="422833" y="1232068"/>
          <a:ext cx="7373630" cy="4174121"/>
        </p:xfrm>
        <a:graphic>
          <a:graphicData uri="http://schemas.openxmlformats.org/drawingml/2006/chart">
            <c:chart xmlns:c="http://schemas.openxmlformats.org/drawingml/2006/chart" xmlns:r="http://schemas.openxmlformats.org/officeDocument/2006/relationships" r:id="rId4"/>
          </a:graphicData>
        </a:graphic>
      </p:graphicFrame>
      <p:sp>
        <p:nvSpPr>
          <p:cNvPr id="12" name="Oval 11"/>
          <p:cNvSpPr/>
          <p:nvPr/>
        </p:nvSpPr>
        <p:spPr>
          <a:xfrm rot="18992945">
            <a:off x="-6513" y="3479233"/>
            <a:ext cx="2133600" cy="501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8992945">
            <a:off x="697643" y="3596161"/>
            <a:ext cx="2133600" cy="501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11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春の事故原因の分析</a:t>
            </a:r>
            <a:endParaRPr lang="en-US" dirty="0"/>
          </a:p>
        </p:txBody>
      </p:sp>
      <p:sp>
        <p:nvSpPr>
          <p:cNvPr id="5" name="TextBox 4"/>
          <p:cNvSpPr txBox="1"/>
          <p:nvPr/>
        </p:nvSpPr>
        <p:spPr>
          <a:xfrm>
            <a:off x="354904" y="5152320"/>
            <a:ext cx="6234319" cy="1938992"/>
          </a:xfrm>
          <a:prstGeom prst="rect">
            <a:avLst/>
          </a:prstGeom>
          <a:noFill/>
        </p:spPr>
        <p:txBody>
          <a:bodyPr wrap="square" rtlCol="0">
            <a:spAutoFit/>
          </a:bodyPr>
          <a:lstStyle/>
          <a:p>
            <a:r>
              <a:rPr lang="ja-JP" altLang="en-US" sz="2400" dirty="0" smtClean="0"/>
              <a:t>考えられる原因</a:t>
            </a:r>
            <a:endParaRPr lang="en-US" altLang="ja-JP" sz="2400" dirty="0" smtClean="0"/>
          </a:p>
          <a:p>
            <a:pPr marL="342900" indent="-342900">
              <a:buFont typeface="Arial" charset="0"/>
              <a:buChar char="•"/>
            </a:pPr>
            <a:r>
              <a:rPr lang="ja-JP" altLang="en-US" sz="2400" dirty="0" smtClean="0"/>
              <a:t>サマータイム導入による睡眠時間の減少</a:t>
            </a:r>
            <a:endParaRPr lang="en-US" altLang="ja-JP" sz="2400" dirty="0" smtClean="0"/>
          </a:p>
          <a:p>
            <a:pPr marL="342900" indent="-342900">
              <a:buFont typeface="Arial" charset="0"/>
              <a:buChar char="•"/>
            </a:pPr>
            <a:r>
              <a:rPr lang="ja-JP" altLang="en-US" sz="2400" dirty="0" smtClean="0"/>
              <a:t>花粉症用薬服薬、気温上昇による眠気</a:t>
            </a:r>
            <a:endParaRPr lang="en-US" altLang="ja-JP" sz="2400" dirty="0" smtClean="0"/>
          </a:p>
          <a:p>
            <a:pPr marL="342900" indent="-342900">
              <a:buFont typeface="Arial" charset="0"/>
              <a:buChar char="•"/>
            </a:pPr>
            <a:endParaRPr lang="en-US" altLang="ja-JP" sz="2400" dirty="0" smtClean="0"/>
          </a:p>
          <a:p>
            <a:pPr marL="342900" indent="-342900">
              <a:buFont typeface="Arial" charset="0"/>
              <a:buChar char="•"/>
            </a:pP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223" y="4055747"/>
            <a:ext cx="2415540" cy="2415540"/>
          </a:xfrm>
          <a:prstGeom prst="rect">
            <a:avLst/>
          </a:prstGeom>
        </p:spPr>
      </p:pic>
      <p:graphicFrame>
        <p:nvGraphicFramePr>
          <p:cNvPr id="10" name="Content Placeholder 9"/>
          <p:cNvGraphicFramePr>
            <a:graphicFrameLocks noGrp="1"/>
          </p:cNvGraphicFramePr>
          <p:nvPr>
            <p:ph idx="1"/>
          </p:nvPr>
        </p:nvGraphicFramePr>
        <p:xfrm>
          <a:off x="628650" y="1225007"/>
          <a:ext cx="7007392" cy="3917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Oval 11"/>
          <p:cNvSpPr/>
          <p:nvPr/>
        </p:nvSpPr>
        <p:spPr>
          <a:xfrm rot="18992945">
            <a:off x="832935" y="3659113"/>
            <a:ext cx="2133600" cy="501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8992945">
            <a:off x="115910" y="3556683"/>
            <a:ext cx="2133600" cy="5018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676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乗用車の事故要因</a:t>
            </a:r>
            <a:endParaRPr kumimoji="1" lang="ja-JP" altLang="en-US" dirty="0"/>
          </a:p>
        </p:txBody>
      </p:sp>
      <p:sp>
        <p:nvSpPr>
          <p:cNvPr id="6" name="二等辺三角形 5"/>
          <p:cNvSpPr/>
          <p:nvPr/>
        </p:nvSpPr>
        <p:spPr>
          <a:xfrm rot="5400000">
            <a:off x="5146920" y="2638056"/>
            <a:ext cx="1060704"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012160" y="2564904"/>
            <a:ext cx="3215945" cy="954107"/>
          </a:xfrm>
          <a:prstGeom prst="rect">
            <a:avLst/>
          </a:prstGeom>
          <a:noFill/>
        </p:spPr>
        <p:txBody>
          <a:bodyPr wrap="none" rtlCol="0">
            <a:spAutoFit/>
          </a:bodyPr>
          <a:lstStyle/>
          <a:p>
            <a:r>
              <a:rPr lang="ja-JP" altLang="en-US" sz="2800" dirty="0"/>
              <a:t>日照</a:t>
            </a:r>
            <a:r>
              <a:rPr lang="ja-JP" altLang="en-US" sz="2800" dirty="0" smtClean="0"/>
              <a:t>時間・新生活</a:t>
            </a:r>
            <a:r>
              <a:rPr kumimoji="1" lang="ja-JP" altLang="en-US" sz="2800" dirty="0" smtClean="0"/>
              <a:t>に</a:t>
            </a:r>
            <a:endParaRPr kumimoji="1" lang="en-US" altLang="ja-JP" sz="2800" dirty="0" smtClean="0"/>
          </a:p>
          <a:p>
            <a:r>
              <a:rPr lang="ja-JP" altLang="en-US" sz="2800" dirty="0" smtClean="0"/>
              <a:t>原因</a:t>
            </a:r>
            <a:endParaRPr kumimoji="1" lang="ja-JP" altLang="en-US" sz="2800" dirty="0"/>
          </a:p>
        </p:txBody>
      </p:sp>
      <p:sp>
        <p:nvSpPr>
          <p:cNvPr id="8" name="正方形/長方形 7"/>
          <p:cNvSpPr/>
          <p:nvPr/>
        </p:nvSpPr>
        <p:spPr>
          <a:xfrm>
            <a:off x="467544" y="1988840"/>
            <a:ext cx="115212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t>秋</a:t>
            </a:r>
            <a:r>
              <a:rPr lang="ja-JP" altLang="en-US" dirty="0" smtClean="0"/>
              <a:t>の</a:t>
            </a:r>
            <a:r>
              <a:rPr lang="ja-JP" altLang="en-US" dirty="0"/>
              <a:t>事故</a:t>
            </a:r>
            <a:r>
              <a:rPr lang="ja-JP" altLang="en-US" dirty="0" smtClean="0"/>
              <a:t>要因</a:t>
            </a:r>
            <a:endParaRPr kumimoji="1" lang="ja-JP" altLang="en-US" dirty="0"/>
          </a:p>
        </p:txBody>
      </p:sp>
      <p:sp>
        <p:nvSpPr>
          <p:cNvPr id="9" name="正方形/長方形 8"/>
          <p:cNvSpPr/>
          <p:nvPr/>
        </p:nvSpPr>
        <p:spPr>
          <a:xfrm>
            <a:off x="1835696" y="1988840"/>
            <a:ext cx="3456384" cy="151216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marL="285750" lvl="0" indent="-285750">
              <a:buFont typeface="Arial"/>
              <a:buChar char="•"/>
            </a:pPr>
            <a:r>
              <a:rPr lang="ja-JP" altLang="en-US" sz="2000" dirty="0"/>
              <a:t>車間距離不保持</a:t>
            </a:r>
          </a:p>
        </p:txBody>
      </p:sp>
      <p:sp>
        <p:nvSpPr>
          <p:cNvPr id="10" name="正方形/長方形 9"/>
          <p:cNvSpPr/>
          <p:nvPr/>
        </p:nvSpPr>
        <p:spPr>
          <a:xfrm>
            <a:off x="467544" y="3861048"/>
            <a:ext cx="115212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t>春</a:t>
            </a:r>
            <a:r>
              <a:rPr lang="ja-JP" altLang="en-US" dirty="0" smtClean="0"/>
              <a:t>の事故</a:t>
            </a:r>
            <a:endParaRPr lang="en-US" altLang="ja-JP" dirty="0" smtClean="0"/>
          </a:p>
          <a:p>
            <a:pPr algn="ctr"/>
            <a:r>
              <a:rPr lang="ja-JP" altLang="en-US" dirty="0" smtClean="0"/>
              <a:t>要因</a:t>
            </a:r>
            <a:endParaRPr kumimoji="1" lang="ja-JP" altLang="en-US" dirty="0"/>
          </a:p>
        </p:txBody>
      </p:sp>
      <p:sp>
        <p:nvSpPr>
          <p:cNvPr id="11" name="正方形/長方形 10"/>
          <p:cNvSpPr/>
          <p:nvPr/>
        </p:nvSpPr>
        <p:spPr>
          <a:xfrm>
            <a:off x="1835696" y="3861048"/>
            <a:ext cx="3456384" cy="151216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marL="285750" lvl="0" indent="-285750">
              <a:buFont typeface="Arial"/>
              <a:buChar char="•"/>
            </a:pPr>
            <a:r>
              <a:rPr lang="ja-JP" altLang="en-US" sz="2000" dirty="0" smtClean="0"/>
              <a:t>疲労・眠気</a:t>
            </a:r>
            <a:endParaRPr lang="ja-JP" altLang="en-US" sz="2000" dirty="0"/>
          </a:p>
        </p:txBody>
      </p:sp>
      <p:sp>
        <p:nvSpPr>
          <p:cNvPr id="12" name="コンテンツ プレースホルダー 11"/>
          <p:cNvSpPr>
            <a:spLocks noGrp="1"/>
          </p:cNvSpPr>
          <p:nvPr>
            <p:ph idx="1"/>
          </p:nvPr>
        </p:nvSpPr>
        <p:spPr>
          <a:xfrm>
            <a:off x="467544" y="6165304"/>
            <a:ext cx="8229600" cy="392907"/>
          </a:xfrm>
        </p:spPr>
        <p:txBody>
          <a:bodyPr>
            <a:normAutofit fontScale="92500" lnSpcReduction="20000"/>
          </a:bodyPr>
          <a:lstStyle/>
          <a:p>
            <a:endParaRPr kumimoji="1" lang="ja-JP" altLang="en-US" dirty="0"/>
          </a:p>
        </p:txBody>
      </p:sp>
      <p:sp>
        <p:nvSpPr>
          <p:cNvPr id="13" name="スライド番号プレースホルダー 12"/>
          <p:cNvSpPr>
            <a:spLocks noGrp="1"/>
          </p:cNvSpPr>
          <p:nvPr>
            <p:ph type="sldNum" sz="quarter" idx="12"/>
          </p:nvPr>
        </p:nvSpPr>
        <p:spPr/>
        <p:txBody>
          <a:bodyPr/>
          <a:lstStyle/>
          <a:p>
            <a:fld id="{11A5ECD7-87CC-4117-B279-B87347FFD4FD}" type="slidenum">
              <a:rPr kumimoji="1" lang="ja-JP" altLang="en-US" smtClean="0"/>
              <a:t>15</a:t>
            </a:fld>
            <a:endParaRPr kumimoji="1" lang="ja-JP" altLang="en-US"/>
          </a:p>
        </p:txBody>
      </p:sp>
      <p:sp>
        <p:nvSpPr>
          <p:cNvPr id="14" name="二等辺三角形 13"/>
          <p:cNvSpPr/>
          <p:nvPr/>
        </p:nvSpPr>
        <p:spPr>
          <a:xfrm rot="5400000">
            <a:off x="5146920" y="4438256"/>
            <a:ext cx="1060704"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012160" y="4365104"/>
            <a:ext cx="2473754" cy="954107"/>
          </a:xfrm>
          <a:prstGeom prst="rect">
            <a:avLst/>
          </a:prstGeom>
          <a:noFill/>
        </p:spPr>
        <p:txBody>
          <a:bodyPr wrap="none" rtlCol="0">
            <a:spAutoFit/>
          </a:bodyPr>
          <a:lstStyle/>
          <a:p>
            <a:r>
              <a:rPr lang="ja-JP" altLang="en-US" sz="2800" dirty="0"/>
              <a:t>サマータイム</a:t>
            </a:r>
            <a:r>
              <a:rPr kumimoji="1" lang="ja-JP" altLang="en-US" sz="2800" dirty="0" smtClean="0"/>
              <a:t>に</a:t>
            </a:r>
            <a:endParaRPr kumimoji="1" lang="en-US" altLang="ja-JP" sz="2800" dirty="0" smtClean="0"/>
          </a:p>
          <a:p>
            <a:r>
              <a:rPr lang="ja-JP" altLang="en-US" sz="2800" dirty="0" smtClean="0"/>
              <a:t>原因</a:t>
            </a:r>
            <a:endParaRPr kumimoji="1" lang="ja-JP" altLang="en-US" sz="2800" dirty="0"/>
          </a:p>
        </p:txBody>
      </p:sp>
    </p:spTree>
    <p:extLst>
      <p:ext uri="{BB962C8B-B14F-4D97-AF65-F5344CB8AC3E}">
        <p14:creationId xmlns:p14="http://schemas.microsoft.com/office/powerpoint/2010/main" val="2098707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秋の事故への対策 </a:t>
            </a:r>
            <a:r>
              <a:rPr kumimoji="1" lang="en-US" altLang="ja-JP" dirty="0" smtClean="0"/>
              <a:t>–</a:t>
            </a:r>
            <a:r>
              <a:rPr kumimoji="1" lang="ja-JP" altLang="en-US" dirty="0" smtClean="0"/>
              <a:t>日照時間</a:t>
            </a:r>
            <a:r>
              <a:rPr lang="en-US" altLang="ja-JP" dirty="0"/>
              <a:t>–</a:t>
            </a:r>
            <a:endParaRPr kumimoji="1" lang="ja-JP" altLang="en-US" dirty="0"/>
          </a:p>
        </p:txBody>
      </p:sp>
      <p:sp>
        <p:nvSpPr>
          <p:cNvPr id="3" name="コンテンツ プレースホルダー 2"/>
          <p:cNvSpPr>
            <a:spLocks noGrp="1"/>
          </p:cNvSpPr>
          <p:nvPr>
            <p:ph idx="1"/>
          </p:nvPr>
        </p:nvSpPr>
        <p:spPr>
          <a:xfrm>
            <a:off x="457200" y="1639341"/>
            <a:ext cx="8229600" cy="4525963"/>
          </a:xfrm>
        </p:spPr>
        <p:txBody>
          <a:bodyPr/>
          <a:lstStyle/>
          <a:p>
            <a:pPr marL="0" indent="0">
              <a:buNone/>
            </a:pPr>
            <a:r>
              <a:rPr lang="ja-JP" altLang="en-US" dirty="0" smtClean="0"/>
              <a:t>車間距離を維持するために</a:t>
            </a:r>
            <a:endParaRPr kumimoji="1" lang="en-US" altLang="ja-JP" dirty="0" smtClean="0"/>
          </a:p>
          <a:p>
            <a:r>
              <a:rPr lang="en-US" altLang="ja-JP" dirty="0" smtClean="0"/>
              <a:t>16</a:t>
            </a:r>
            <a:r>
              <a:rPr lang="ja-JP" altLang="en-US" dirty="0" smtClean="0"/>
              <a:t>時以降</a:t>
            </a:r>
            <a:r>
              <a:rPr lang="ja-JP" altLang="en-US" dirty="0"/>
              <a:t>ライトの点灯の義務化</a:t>
            </a:r>
            <a:endParaRPr lang="en-US" altLang="ja-JP" dirty="0"/>
          </a:p>
          <a:p>
            <a:pPr marL="0" indent="0">
              <a:buNone/>
            </a:pPr>
            <a:endParaRPr kumimoji="1" lang="en-US" altLang="ja-JP" dirty="0" smtClean="0"/>
          </a:p>
          <a:p>
            <a:r>
              <a:rPr kumimoji="1" lang="ja-JP" altLang="en-US" dirty="0" smtClean="0"/>
              <a:t>暗くて前の車両が見えない</a:t>
            </a:r>
            <a:endParaRPr kumimoji="1" lang="en-US" altLang="ja-JP" dirty="0" smtClean="0"/>
          </a:p>
          <a:p>
            <a:pPr lvl="1"/>
            <a:r>
              <a:rPr lang="ja-JP" altLang="en-US" dirty="0" smtClean="0"/>
              <a:t>ライトアップ</a:t>
            </a:r>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16</a:t>
            </a:fld>
            <a:endParaRPr kumimoji="1" lang="ja-JP" altLang="en-US"/>
          </a:p>
        </p:txBody>
      </p:sp>
      <p:sp>
        <p:nvSpPr>
          <p:cNvPr id="9" name="AutoShape 2" descr="https://files.slack.com/files-tmb/T48L3DLCB-F89MMH37Z-4fb409c755/fatigue_72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215" y="4038525"/>
            <a:ext cx="2500387" cy="25003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378" y="2780928"/>
            <a:ext cx="4580203" cy="2992884"/>
          </a:xfrm>
          <a:prstGeom prst="rect">
            <a:avLst/>
          </a:prstGeom>
        </p:spPr>
      </p:pic>
      <p:sp>
        <p:nvSpPr>
          <p:cNvPr id="8" name="TextBox 7"/>
          <p:cNvSpPr txBox="1"/>
          <p:nvPr/>
        </p:nvSpPr>
        <p:spPr>
          <a:xfrm>
            <a:off x="6732240" y="5784892"/>
            <a:ext cx="1124576" cy="380412"/>
          </a:xfrm>
          <a:prstGeom prst="rect">
            <a:avLst/>
          </a:prstGeom>
          <a:noFill/>
        </p:spPr>
        <p:txBody>
          <a:bodyPr wrap="square" rtlCol="0">
            <a:spAutoFit/>
          </a:bodyPr>
          <a:lstStyle/>
          <a:p>
            <a:r>
              <a:rPr lang="ja-JP" altLang="en-US" smtClean="0"/>
              <a:t>時刻</a:t>
            </a:r>
            <a:endParaRPr lang="en-US" dirty="0"/>
          </a:p>
        </p:txBody>
      </p:sp>
      <p:sp>
        <p:nvSpPr>
          <p:cNvPr id="10" name="TextBox 9"/>
          <p:cNvSpPr txBox="1"/>
          <p:nvPr/>
        </p:nvSpPr>
        <p:spPr>
          <a:xfrm rot="16200000">
            <a:off x="3891514" y="3978190"/>
            <a:ext cx="1124576" cy="369332"/>
          </a:xfrm>
          <a:prstGeom prst="rect">
            <a:avLst/>
          </a:prstGeom>
          <a:noFill/>
        </p:spPr>
        <p:txBody>
          <a:bodyPr wrap="square" rtlCol="0">
            <a:spAutoFit/>
          </a:bodyPr>
          <a:lstStyle/>
          <a:p>
            <a:r>
              <a:rPr lang="ja-JP" altLang="en-US" dirty="0" smtClean="0"/>
              <a:t>事故数</a:t>
            </a:r>
            <a:endParaRPr lang="en-US" dirty="0"/>
          </a:p>
        </p:txBody>
      </p:sp>
      <p:sp>
        <p:nvSpPr>
          <p:cNvPr id="11" name="TextBox 10"/>
          <p:cNvSpPr txBox="1"/>
          <p:nvPr/>
        </p:nvSpPr>
        <p:spPr>
          <a:xfrm>
            <a:off x="5364088" y="2504829"/>
            <a:ext cx="3528392" cy="440121"/>
          </a:xfrm>
          <a:prstGeom prst="rect">
            <a:avLst/>
          </a:prstGeom>
          <a:noFill/>
        </p:spPr>
        <p:txBody>
          <a:bodyPr wrap="square" rtlCol="0">
            <a:spAutoFit/>
          </a:bodyPr>
          <a:lstStyle/>
          <a:p>
            <a:r>
              <a:rPr lang="ja-JP" altLang="en-US" sz="2000" dirty="0" smtClean="0"/>
              <a:t>乗用車における事故数の分布</a:t>
            </a:r>
            <a:endParaRPr lang="en-US" sz="2000" dirty="0"/>
          </a:p>
        </p:txBody>
      </p:sp>
      <p:sp>
        <p:nvSpPr>
          <p:cNvPr id="7" name="Oval 6"/>
          <p:cNvSpPr/>
          <p:nvPr/>
        </p:nvSpPr>
        <p:spPr>
          <a:xfrm>
            <a:off x="7524328" y="2852936"/>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849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春の事故への対策</a:t>
            </a:r>
            <a:r>
              <a:rPr kumimoji="1" lang="en-US" altLang="ja-JP" dirty="0" smtClean="0"/>
              <a:t> </a:t>
            </a:r>
            <a:r>
              <a:rPr lang="en-US" altLang="ja-JP" dirty="0" smtClean="0"/>
              <a:t>–</a:t>
            </a:r>
            <a:r>
              <a:rPr lang="ja-JP" altLang="en-US" dirty="0" smtClean="0"/>
              <a:t>疲労・眠気</a:t>
            </a:r>
            <a:r>
              <a:rPr lang="en-US" altLang="ja-JP" dirty="0" smtClean="0"/>
              <a:t>–</a:t>
            </a:r>
            <a:r>
              <a:rPr kumimoji="1" lang="ja-JP" altLang="en-US" dirty="0" smtClean="0"/>
              <a:t> </a:t>
            </a:r>
            <a:endParaRPr kumimoji="1" lang="ja-JP" altLang="en-US" dirty="0"/>
          </a:p>
        </p:txBody>
      </p:sp>
      <p:sp>
        <p:nvSpPr>
          <p:cNvPr id="3" name="コンテンツ プレースホルダー 2"/>
          <p:cNvSpPr>
            <a:spLocks noGrp="1"/>
          </p:cNvSpPr>
          <p:nvPr>
            <p:ph idx="1"/>
          </p:nvPr>
        </p:nvSpPr>
        <p:spPr>
          <a:xfrm>
            <a:off x="457200" y="1600200"/>
            <a:ext cx="4690864" cy="4997152"/>
          </a:xfrm>
        </p:spPr>
        <p:txBody>
          <a:bodyPr>
            <a:normAutofit/>
          </a:bodyPr>
          <a:lstStyle/>
          <a:p>
            <a:pPr marL="0" indent="0">
              <a:buNone/>
            </a:pPr>
            <a:r>
              <a:rPr lang="ja-JP" altLang="en-US" dirty="0" smtClean="0"/>
              <a:t>春における居眠り防止</a:t>
            </a:r>
            <a:endParaRPr lang="en-US" altLang="ja-JP" dirty="0" smtClean="0"/>
          </a:p>
          <a:p>
            <a:r>
              <a:rPr lang="ja-JP" altLang="en-US" dirty="0" smtClean="0"/>
              <a:t>道路にハンプを設置</a:t>
            </a:r>
            <a:endParaRPr lang="en-US" altLang="ja-JP" dirty="0" smtClean="0"/>
          </a:p>
          <a:p>
            <a:endParaRPr lang="en-US" altLang="ja-JP" dirty="0" smtClean="0"/>
          </a:p>
          <a:p>
            <a:r>
              <a:rPr lang="ja-JP" altLang="en-US" dirty="0" smtClean="0"/>
              <a:t>車内音声による注意喚起</a:t>
            </a:r>
            <a:endParaRPr lang="en-US" altLang="ja-JP" dirty="0" smtClean="0"/>
          </a:p>
          <a:p>
            <a:pPr marL="0" indent="0">
              <a:buNone/>
            </a:pPr>
            <a:endParaRPr lang="en-US" altLang="ja-JP" dirty="0"/>
          </a:p>
          <a:p>
            <a:r>
              <a:rPr lang="en-US" altLang="ja-JP" dirty="0" smtClean="0"/>
              <a:t>Buddy System</a:t>
            </a:r>
            <a:r>
              <a:rPr lang="ja-JP" altLang="en-US" dirty="0" smtClean="0"/>
              <a:t>　「複数人乗車」</a:t>
            </a:r>
            <a:endParaRPr lang="en-US" altLang="ja-JP" dirty="0" smtClean="0"/>
          </a:p>
          <a:p>
            <a:pPr lvl="1"/>
            <a:r>
              <a:rPr lang="ja-JP" altLang="en-US" dirty="0" smtClean="0"/>
              <a:t>ニューヨークでは夜間女性のタクシー乗車に複数人を推奨</a:t>
            </a:r>
            <a:endParaRPr lang="en-US" altLang="ja-JP" dirty="0" smtClean="0"/>
          </a:p>
          <a:p>
            <a:pPr lvl="1"/>
            <a:r>
              <a:rPr lang="ja-JP" altLang="en-US" dirty="0" smtClean="0"/>
              <a:t>ジャカルタ</a:t>
            </a:r>
            <a:r>
              <a:rPr lang="ja-JP" altLang="en-US" dirty="0"/>
              <a:t>で</a:t>
            </a:r>
            <a:r>
              <a:rPr lang="ja-JP" altLang="en-US" dirty="0" smtClean="0"/>
              <a:t>は</a:t>
            </a:r>
            <a:r>
              <a:rPr lang="ja-JP" altLang="en-US" dirty="0"/>
              <a:t>渋滞解消のため</a:t>
            </a:r>
            <a:r>
              <a:rPr lang="ja-JP" altLang="en-US" dirty="0" smtClean="0"/>
              <a:t>に「</a:t>
            </a:r>
            <a:r>
              <a:rPr lang="en-US" altLang="ja-JP" dirty="0" smtClean="0"/>
              <a:t>3</a:t>
            </a:r>
            <a:r>
              <a:rPr lang="ja-JP" altLang="en-US" dirty="0" smtClean="0"/>
              <a:t>人以上の乗車」を義務付けている道路も</a:t>
            </a:r>
            <a:r>
              <a:rPr lang="en-US" altLang="ja-JP" dirty="0" smtClean="0"/>
              <a:t/>
            </a:r>
            <a:br>
              <a:rPr lang="en-US" altLang="ja-JP" dirty="0" smtClean="0"/>
            </a:br>
            <a:endParaRPr kumimoji="1" lang="ja-JP" altLang="en-US"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17</a:t>
            </a:fld>
            <a:endParaRPr kumimoji="1" lang="ja-JP" altLang="en-US"/>
          </a:p>
        </p:txBody>
      </p:sp>
      <p:grpSp>
        <p:nvGrpSpPr>
          <p:cNvPr id="5" name="グループ化 4"/>
          <p:cNvGrpSpPr/>
          <p:nvPr/>
        </p:nvGrpSpPr>
        <p:grpSpPr>
          <a:xfrm>
            <a:off x="4778771" y="2737030"/>
            <a:ext cx="4833789" cy="1737974"/>
            <a:chOff x="-258686" y="3140967"/>
            <a:chExt cx="8563330" cy="3799431"/>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86" y="3140967"/>
              <a:ext cx="8563330" cy="3222589"/>
            </a:xfrm>
            <a:prstGeom prst="rect">
              <a:avLst/>
            </a:prstGeom>
          </p:spPr>
        </p:pic>
        <p:sp>
          <p:nvSpPr>
            <p:cNvPr id="7" name="正方形/長方形 6"/>
            <p:cNvSpPr/>
            <p:nvPr/>
          </p:nvSpPr>
          <p:spPr>
            <a:xfrm>
              <a:off x="2987824" y="6287690"/>
              <a:ext cx="2871617" cy="652708"/>
            </a:xfrm>
            <a:prstGeom prst="rect">
              <a:avLst/>
            </a:prstGeom>
          </p:spPr>
          <p:txBody>
            <a:bodyPr wrap="none">
              <a:spAutoFit/>
            </a:bodyPr>
            <a:lstStyle/>
            <a:p>
              <a:r>
                <a:rPr lang="en-US" altLang="ja-JP" sz="1050" dirty="0"/>
                <a:t>http://inemuriunten.com/</a:t>
              </a:r>
              <a:endParaRPr lang="ja-JP" altLang="en-US" sz="1050" dirty="0"/>
            </a:p>
          </p:txBody>
        </p:sp>
      </p:grpSp>
      <p:pic>
        <p:nvPicPr>
          <p:cNvPr id="8"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9247" y="1268760"/>
            <a:ext cx="1784610" cy="1338458"/>
          </a:xfrm>
          <a:prstGeom prst="rect">
            <a:avLst/>
          </a:prstGeom>
        </p:spPr>
      </p:pic>
      <p:sp>
        <p:nvSpPr>
          <p:cNvPr id="9" name="テキスト ボックス 8"/>
          <p:cNvSpPr txBox="1"/>
          <p:nvPr/>
        </p:nvSpPr>
        <p:spPr>
          <a:xfrm>
            <a:off x="5607427" y="1952645"/>
            <a:ext cx="817853" cy="369332"/>
          </a:xfrm>
          <a:prstGeom prst="rect">
            <a:avLst/>
          </a:prstGeom>
          <a:noFill/>
        </p:spPr>
        <p:txBody>
          <a:bodyPr wrap="none" rtlCol="0">
            <a:spAutoFit/>
          </a:bodyPr>
          <a:lstStyle/>
          <a:p>
            <a:r>
              <a:rPr kumimoji="1" lang="ja-JP" altLang="en-US" dirty="0" smtClean="0"/>
              <a:t>ハンプ</a:t>
            </a:r>
            <a:endParaRPr kumimoji="1" lang="ja-JP" altLang="en-US" dirty="0"/>
          </a:p>
        </p:txBody>
      </p:sp>
      <p:sp>
        <p:nvSpPr>
          <p:cNvPr id="10" name="AutoShape 2" descr="https://storiesofworld.com/15-must-do-little-things-to-be-a-happy-couple/ Source: Storiesofworld.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2" name="グループ化 11"/>
          <p:cNvGrpSpPr/>
          <p:nvPr/>
        </p:nvGrpSpPr>
        <p:grpSpPr>
          <a:xfrm>
            <a:off x="5436096" y="4437112"/>
            <a:ext cx="4572000" cy="2043342"/>
            <a:chOff x="5436096" y="4293096"/>
            <a:chExt cx="4572000" cy="2043342"/>
          </a:xfrm>
        </p:grpSpPr>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594" y="4293096"/>
              <a:ext cx="3305884" cy="16529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正方形/長方形 10"/>
            <p:cNvSpPr/>
            <p:nvPr/>
          </p:nvSpPr>
          <p:spPr>
            <a:xfrm>
              <a:off x="5436096" y="6082522"/>
              <a:ext cx="4572000" cy="253916"/>
            </a:xfrm>
            <a:prstGeom prst="rect">
              <a:avLst/>
            </a:prstGeom>
          </p:spPr>
          <p:txBody>
            <a:bodyPr>
              <a:spAutoFit/>
            </a:bodyPr>
            <a:lstStyle/>
            <a:p>
              <a:r>
                <a:rPr lang="en-US" altLang="ja-JP" sz="1050" dirty="0"/>
                <a:t>http://www.goliath.com/auto/10-tips-for-avoiding-driver-fatigue/</a:t>
              </a:r>
              <a:endParaRPr lang="ja-JP" altLang="en-US" sz="1050" dirty="0"/>
            </a:p>
          </p:txBody>
        </p:sp>
      </p:grpSp>
    </p:spTree>
    <p:extLst>
      <p:ext uri="{BB962C8B-B14F-4D97-AF65-F5344CB8AC3E}">
        <p14:creationId xmlns:p14="http://schemas.microsoft.com/office/powerpoint/2010/main" val="3046574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車種ごとの事故の</a:t>
            </a:r>
            <a:r>
              <a:rPr kumimoji="1" lang="ja-JP" altLang="en-US" dirty="0" smtClean="0"/>
              <a:t>分析</a:t>
            </a:r>
            <a:endParaRPr kumimoji="1" lang="ja-JP" altLang="en-US" dirty="0"/>
          </a:p>
        </p:txBody>
      </p:sp>
      <p:sp>
        <p:nvSpPr>
          <p:cNvPr id="3" name="コンテンツ プレースホルダー 2"/>
          <p:cNvSpPr>
            <a:spLocks noGrp="1"/>
          </p:cNvSpPr>
          <p:nvPr>
            <p:ph idx="1"/>
          </p:nvPr>
        </p:nvSpPr>
        <p:spPr>
          <a:xfrm>
            <a:off x="457200" y="1600200"/>
            <a:ext cx="4690864" cy="4525963"/>
          </a:xfrm>
        </p:spPr>
        <p:txBody>
          <a:bodyPr>
            <a:normAutofit/>
          </a:bodyPr>
          <a:lstStyle/>
          <a:p>
            <a:pPr>
              <a:buFont typeface="Wingdings" charset="2"/>
              <a:buChar char="ü"/>
            </a:pPr>
            <a:r>
              <a:rPr lang="ja-JP" altLang="en-US" dirty="0" smtClean="0"/>
              <a:t>車種ごとに事故の分布が異なる</a:t>
            </a:r>
            <a:endParaRPr lang="en-US" altLang="ja-JP" dirty="0" smtClean="0"/>
          </a:p>
          <a:p>
            <a:pPr marL="0" indent="0">
              <a:buNone/>
            </a:pPr>
            <a:endParaRPr lang="en-US" altLang="ja-JP" dirty="0"/>
          </a:p>
          <a:p>
            <a:pPr marL="0" indent="0">
              <a:buNone/>
            </a:pPr>
            <a:endParaRPr lang="en-US" altLang="ja-JP" dirty="0"/>
          </a:p>
          <a:p>
            <a:pPr marL="0" indent="0">
              <a:buNone/>
            </a:pPr>
            <a:r>
              <a:rPr lang="en-US" altLang="ja-JP" dirty="0" smtClean="0"/>
              <a:t>①</a:t>
            </a:r>
            <a:r>
              <a:rPr lang="ja-JP" altLang="en-US" dirty="0" smtClean="0"/>
              <a:t>広く分散して存在する</a:t>
            </a:r>
            <a:endParaRPr lang="en-US" altLang="ja-JP" dirty="0" smtClean="0"/>
          </a:p>
          <a:p>
            <a:pPr marL="0" indent="0">
              <a:buNone/>
            </a:pPr>
            <a:r>
              <a:rPr lang="ja-JP" altLang="en-US" dirty="0" smtClean="0"/>
              <a:t>乗用車</a:t>
            </a:r>
            <a:endParaRPr lang="en-US" altLang="ja-JP" dirty="0" smtClean="0"/>
          </a:p>
          <a:p>
            <a:pPr marL="0" indent="0">
              <a:buNone/>
            </a:pPr>
            <a:endParaRPr lang="en-US" altLang="ja-JP" dirty="0"/>
          </a:p>
          <a:p>
            <a:pPr marL="0" indent="0">
              <a:buNone/>
            </a:pPr>
            <a:r>
              <a:rPr lang="en-US" altLang="ja-JP" dirty="0" smtClean="0">
                <a:solidFill>
                  <a:srgbClr val="FF0000"/>
                </a:solidFill>
              </a:rPr>
              <a:t>②</a:t>
            </a:r>
            <a:r>
              <a:rPr lang="ja-JP" altLang="en-US" dirty="0" smtClean="0">
                <a:solidFill>
                  <a:srgbClr val="FF0000"/>
                </a:solidFill>
              </a:rPr>
              <a:t>部分的に集中している</a:t>
            </a:r>
            <a:endParaRPr lang="en-US" altLang="ja-JP" dirty="0" smtClean="0">
              <a:solidFill>
                <a:srgbClr val="FF0000"/>
              </a:solidFill>
            </a:endParaRPr>
          </a:p>
          <a:p>
            <a:pPr marL="0" indent="0">
              <a:buNone/>
            </a:pPr>
            <a:r>
              <a:rPr lang="en-US" altLang="ja-JP" dirty="0" smtClean="0">
                <a:solidFill>
                  <a:srgbClr val="FF0000"/>
                </a:solidFill>
              </a:rPr>
              <a:t>TAXI,BUS</a:t>
            </a:r>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18</a:t>
            </a:fld>
            <a:endParaRPr kumimoji="1" lang="ja-JP" altLang="en-US" dirty="0"/>
          </a:p>
        </p:txBody>
      </p:sp>
      <p:sp>
        <p:nvSpPr>
          <p:cNvPr id="8" name="二等辺三角形 7"/>
          <p:cNvSpPr/>
          <p:nvPr/>
        </p:nvSpPr>
        <p:spPr>
          <a:xfrm flipV="1">
            <a:off x="1475656" y="2276872"/>
            <a:ext cx="1080120" cy="360040"/>
          </a:xfrm>
          <a:prstGeom prst="triangl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5" name="図 4" descr="taxi20bus20whole.jpg"/>
          <p:cNvPicPr>
            <a:picLocks noChangeAspect="1"/>
          </p:cNvPicPr>
          <p:nvPr/>
        </p:nvPicPr>
        <p:blipFill rotWithShape="1">
          <a:blip r:embed="rId2">
            <a:extLst>
              <a:ext uri="{28A0092B-C50C-407E-A947-70E740481C1C}">
                <a14:useLocalDpi xmlns:a14="http://schemas.microsoft.com/office/drawing/2010/main" val="0"/>
              </a:ext>
            </a:extLst>
          </a:blip>
          <a:srcRect l="17647" r="16667"/>
          <a:stretch/>
        </p:blipFill>
        <p:spPr>
          <a:xfrm>
            <a:off x="4139952" y="2132856"/>
            <a:ext cx="4632177" cy="3845875"/>
          </a:xfrm>
          <a:prstGeom prst="rect">
            <a:avLst/>
          </a:prstGeom>
        </p:spPr>
      </p:pic>
      <p:pic>
        <p:nvPicPr>
          <p:cNvPr id="9" name="図 8" descr="taxi20bus20whole_icon.jpg"/>
          <p:cNvPicPr>
            <a:picLocks noChangeAspect="1"/>
          </p:cNvPicPr>
          <p:nvPr/>
        </p:nvPicPr>
        <p:blipFill rotWithShape="1">
          <a:blip r:embed="rId3">
            <a:extLst>
              <a:ext uri="{28A0092B-C50C-407E-A947-70E740481C1C}">
                <a14:useLocalDpi xmlns:a14="http://schemas.microsoft.com/office/drawing/2010/main" val="0"/>
              </a:ext>
            </a:extLst>
          </a:blip>
          <a:srcRect r="45746" b="51998"/>
          <a:stretch/>
        </p:blipFill>
        <p:spPr>
          <a:xfrm>
            <a:off x="4139952" y="6021288"/>
            <a:ext cx="1524466" cy="717830"/>
          </a:xfrm>
          <a:prstGeom prst="rect">
            <a:avLst/>
          </a:prstGeom>
        </p:spPr>
      </p:pic>
    </p:spTree>
    <p:extLst>
      <p:ext uri="{BB962C8B-B14F-4D97-AF65-F5344CB8AC3E}">
        <p14:creationId xmlns:p14="http://schemas.microsoft.com/office/powerpoint/2010/main" val="689736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事故数の多い場所の抽出</a:t>
            </a:r>
            <a:endParaRPr kumimoji="1" lang="ja-JP" altLang="en-US" dirty="0"/>
          </a:p>
        </p:txBody>
      </p:sp>
      <p:sp>
        <p:nvSpPr>
          <p:cNvPr id="3" name="コンテンツ プレースホルダー 2"/>
          <p:cNvSpPr>
            <a:spLocks noGrp="1"/>
          </p:cNvSpPr>
          <p:nvPr>
            <p:ph idx="1"/>
          </p:nvPr>
        </p:nvSpPr>
        <p:spPr>
          <a:xfrm>
            <a:off x="457200" y="1600200"/>
            <a:ext cx="8363272" cy="4525963"/>
          </a:xfrm>
        </p:spPr>
        <p:txBody>
          <a:bodyPr>
            <a:normAutofit/>
          </a:bodyPr>
          <a:lstStyle/>
          <a:p>
            <a:r>
              <a:rPr lang="ja-JP" altLang="en-US" sz="2000" dirty="0" smtClean="0"/>
              <a:t>集中的に存在している</a:t>
            </a:r>
            <a:r>
              <a:rPr lang="en-US" altLang="ja-JP" sz="2000" dirty="0" smtClean="0"/>
              <a:t>TAXI/BUS</a:t>
            </a:r>
            <a:r>
              <a:rPr kumimoji="1" lang="ja-JP" altLang="en-US" sz="2000" dirty="0" smtClean="0"/>
              <a:t>事故数</a:t>
            </a:r>
            <a:r>
              <a:rPr kumimoji="1" lang="en-US" altLang="ja-JP" sz="2000" dirty="0" smtClean="0"/>
              <a:t>TOP20</a:t>
            </a:r>
            <a:r>
              <a:rPr lang="ja-JP" altLang="en-US" sz="2000" dirty="0" smtClean="0"/>
              <a:t>の場所に絞って分析を行った</a:t>
            </a:r>
            <a:endParaRPr kumimoji="1" lang="ja-JP" altLang="en-US" sz="2000" dirty="0"/>
          </a:p>
        </p:txBody>
      </p:sp>
      <p:sp>
        <p:nvSpPr>
          <p:cNvPr id="5" name="スライド番号プレースホルダー 4"/>
          <p:cNvSpPr>
            <a:spLocks noGrp="1"/>
          </p:cNvSpPr>
          <p:nvPr>
            <p:ph type="sldNum" sz="quarter" idx="12"/>
          </p:nvPr>
        </p:nvSpPr>
        <p:spPr/>
        <p:txBody>
          <a:bodyPr/>
          <a:lstStyle/>
          <a:p>
            <a:fld id="{11A5ECD7-87CC-4117-B279-B87347FFD4FD}" type="slidenum">
              <a:rPr kumimoji="1" lang="ja-JP" altLang="en-US" smtClean="0"/>
              <a:t>19</a:t>
            </a:fld>
            <a:endParaRPr kumimoji="1" lang="ja-JP" altLang="en-US"/>
          </a:p>
        </p:txBody>
      </p:sp>
      <p:pic>
        <p:nvPicPr>
          <p:cNvPr id="7" name="図 6" descr="taxi20bus20.jpg"/>
          <p:cNvPicPr>
            <a:picLocks noChangeAspect="1"/>
          </p:cNvPicPr>
          <p:nvPr/>
        </p:nvPicPr>
        <p:blipFill rotWithShape="1">
          <a:blip r:embed="rId2">
            <a:extLst>
              <a:ext uri="{28A0092B-C50C-407E-A947-70E740481C1C}">
                <a14:useLocalDpi xmlns:a14="http://schemas.microsoft.com/office/drawing/2010/main" val="0"/>
              </a:ext>
            </a:extLst>
          </a:blip>
          <a:srcRect l="17885" r="421"/>
          <a:stretch/>
        </p:blipFill>
        <p:spPr>
          <a:xfrm>
            <a:off x="1043608" y="2420888"/>
            <a:ext cx="4626295" cy="4005064"/>
          </a:xfrm>
          <a:prstGeom prst="rect">
            <a:avLst/>
          </a:prstGeom>
        </p:spPr>
      </p:pic>
      <p:sp>
        <p:nvSpPr>
          <p:cNvPr id="8" name="円/楕円 7"/>
          <p:cNvSpPr/>
          <p:nvPr/>
        </p:nvSpPr>
        <p:spPr>
          <a:xfrm>
            <a:off x="2483768" y="3501008"/>
            <a:ext cx="1380153" cy="165618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427984" y="5877272"/>
            <a:ext cx="3888432"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ja-JP" dirty="0" smtClean="0"/>
              <a:t>TAXI/BUS</a:t>
            </a:r>
            <a:r>
              <a:rPr lang="ja-JP" altLang="en-US" dirty="0" smtClean="0"/>
              <a:t>の事故は</a:t>
            </a:r>
            <a:endParaRPr lang="en-US" altLang="ja-JP" dirty="0" smtClean="0"/>
          </a:p>
          <a:p>
            <a:r>
              <a:rPr lang="ja-JP" altLang="en-US" dirty="0" smtClean="0"/>
              <a:t>マンハッタンに集中して分布している</a:t>
            </a:r>
            <a:endParaRPr kumimoji="1" lang="ja-JP" altLang="en-US" dirty="0"/>
          </a:p>
        </p:txBody>
      </p:sp>
      <p:pic>
        <p:nvPicPr>
          <p:cNvPr id="10" name="図 9" descr="taxi20bus20_icon.jpg"/>
          <p:cNvPicPr>
            <a:picLocks noChangeAspect="1"/>
          </p:cNvPicPr>
          <p:nvPr/>
        </p:nvPicPr>
        <p:blipFill rotWithShape="1">
          <a:blip r:embed="rId3">
            <a:extLst>
              <a:ext uri="{28A0092B-C50C-407E-A947-70E740481C1C}">
                <a14:useLocalDpi xmlns:a14="http://schemas.microsoft.com/office/drawing/2010/main" val="0"/>
              </a:ext>
            </a:extLst>
          </a:blip>
          <a:srcRect r="45132" b="68863"/>
          <a:stretch/>
        </p:blipFill>
        <p:spPr>
          <a:xfrm>
            <a:off x="5724128" y="2420888"/>
            <a:ext cx="1515596" cy="468592"/>
          </a:xfrm>
          <a:prstGeom prst="rect">
            <a:avLst/>
          </a:prstGeom>
        </p:spPr>
      </p:pic>
    </p:spTree>
    <p:extLst>
      <p:ext uri="{BB962C8B-B14F-4D97-AF65-F5344CB8AC3E}">
        <p14:creationId xmlns:p14="http://schemas.microsoft.com/office/powerpoint/2010/main" val="7282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9"/>
          <p:cNvSpPr>
            <a:spLocks noGrp="1"/>
          </p:cNvSpPr>
          <p:nvPr>
            <p:ph idx="1"/>
          </p:nvPr>
        </p:nvSpPr>
        <p:spPr/>
        <p:txBody>
          <a:bodyPr/>
          <a:lstStyle/>
          <a:p>
            <a:endParaRPr kumimoji="1" lang="ja-JP" altLang="en-US" dirty="0"/>
          </a:p>
        </p:txBody>
      </p:sp>
      <p:sp>
        <p:nvSpPr>
          <p:cNvPr id="2" name="タイトル 1"/>
          <p:cNvSpPr>
            <a:spLocks noGrp="1"/>
          </p:cNvSpPr>
          <p:nvPr>
            <p:ph type="title"/>
          </p:nvPr>
        </p:nvSpPr>
        <p:spPr/>
        <p:txBody>
          <a:bodyPr>
            <a:normAutofit/>
          </a:bodyPr>
          <a:lstStyle/>
          <a:p>
            <a:r>
              <a:rPr kumimoji="1" lang="ja-JP" altLang="en-US" dirty="0" smtClean="0"/>
              <a:t>ニューヨーク市の交通事故対策</a:t>
            </a:r>
            <a:endParaRPr kumimoji="1" lang="ja-JP" altLang="en-US" dirty="0"/>
          </a:p>
        </p:txBody>
      </p:sp>
      <p:sp>
        <p:nvSpPr>
          <p:cNvPr id="8" name="正方形/長方形 7"/>
          <p:cNvSpPr/>
          <p:nvPr/>
        </p:nvSpPr>
        <p:spPr>
          <a:xfrm>
            <a:off x="170901" y="5507940"/>
            <a:ext cx="8466492" cy="369332"/>
          </a:xfrm>
          <a:prstGeom prst="rect">
            <a:avLst/>
          </a:prstGeom>
        </p:spPr>
        <p:txBody>
          <a:bodyPr wrap="square">
            <a:spAutoFit/>
          </a:bodyPr>
          <a:lstStyle/>
          <a:p>
            <a:r>
              <a:rPr lang="en-US" altLang="ja-JP" dirty="0" smtClean="0"/>
              <a:t>http://www1.nyc.gov/site/visionzero/the-plan/the-plan.page</a:t>
            </a:r>
            <a:endParaRPr lang="ja-JP" altLang="en-US" dirty="0"/>
          </a:p>
        </p:txBody>
      </p:sp>
      <p:pic>
        <p:nvPicPr>
          <p:cNvPr id="11" name="Picture 4" descr="https://html2-f.scribdassets.com/7ogkijkpds42dnsy/images/29-d2409919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72" y="1997513"/>
            <a:ext cx="4679928" cy="351042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https://html2-f.scribdassets.com/7ogkijkpds42dnsy/images/15-7b063e6da8.jpg"/>
          <p:cNvPicPr>
            <a:picLocks noChangeAspect="1" noChangeArrowheads="1"/>
          </p:cNvPicPr>
          <p:nvPr/>
        </p:nvPicPr>
        <p:blipFill rotWithShape="1">
          <a:blip r:embed="rId3">
            <a:extLst>
              <a:ext uri="{28A0092B-C50C-407E-A947-70E740481C1C}">
                <a14:useLocalDpi xmlns:a14="http://schemas.microsoft.com/office/drawing/2010/main" val="0"/>
              </a:ext>
            </a:extLst>
          </a:blip>
          <a:srcRect t="33702" r="45313"/>
          <a:stretch/>
        </p:blipFill>
        <p:spPr bwMode="auto">
          <a:xfrm>
            <a:off x="5039604" y="1938835"/>
            <a:ext cx="3924884" cy="356910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スライド番号プレースホルダー 2"/>
          <p:cNvSpPr>
            <a:spLocks noGrp="1"/>
          </p:cNvSpPr>
          <p:nvPr>
            <p:ph type="sldNum" sz="quarter" idx="12"/>
          </p:nvPr>
        </p:nvSpPr>
        <p:spPr/>
        <p:txBody>
          <a:bodyPr/>
          <a:lstStyle/>
          <a:p>
            <a:fld id="{C08C3E06-5DBC-4283-A18E-E9FC5D272F75}" type="slidenum">
              <a:rPr kumimoji="1" lang="ja-JP" altLang="en-US" smtClean="0"/>
              <a:t>2</a:t>
            </a:fld>
            <a:endParaRPr kumimoji="1" lang="ja-JP" altLang="en-US"/>
          </a:p>
        </p:txBody>
      </p:sp>
      <p:grpSp>
        <p:nvGrpSpPr>
          <p:cNvPr id="5" name="グループ化 4"/>
          <p:cNvGrpSpPr/>
          <p:nvPr/>
        </p:nvGrpSpPr>
        <p:grpSpPr>
          <a:xfrm>
            <a:off x="183037" y="2442891"/>
            <a:ext cx="8953484" cy="2232248"/>
            <a:chOff x="323528" y="3228021"/>
            <a:chExt cx="8953484" cy="2232248"/>
          </a:xfrm>
        </p:grpSpPr>
        <p:sp>
          <p:nvSpPr>
            <p:cNvPr id="4" name="円/楕円 3"/>
            <p:cNvSpPr/>
            <p:nvPr/>
          </p:nvSpPr>
          <p:spPr>
            <a:xfrm>
              <a:off x="467544" y="3228021"/>
              <a:ext cx="8496944" cy="223224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9" name="テキスト ボックス 8"/>
            <p:cNvSpPr txBox="1"/>
            <p:nvPr/>
          </p:nvSpPr>
          <p:spPr>
            <a:xfrm>
              <a:off x="323528" y="3524879"/>
              <a:ext cx="8953484" cy="1569660"/>
            </a:xfrm>
            <a:prstGeom prst="rect">
              <a:avLst/>
            </a:prstGeom>
            <a:noFill/>
          </p:spPr>
          <p:txBody>
            <a:bodyPr wrap="square" rtlCol="0">
              <a:spAutoFit/>
            </a:bodyPr>
            <a:lstStyle/>
            <a:p>
              <a:pPr algn="ctr"/>
              <a:r>
                <a:rPr lang="ja-JP" altLang="en-US" sz="3200" b="1" dirty="0" smtClean="0">
                  <a:solidFill>
                    <a:srgbClr val="FF0000"/>
                  </a:solidFill>
                </a:rPr>
                <a:t>交通事故データの分析から</a:t>
              </a:r>
              <a:endParaRPr lang="en-US" altLang="ja-JP" sz="3200" b="1" dirty="0" smtClean="0">
                <a:solidFill>
                  <a:srgbClr val="FF0000"/>
                </a:solidFill>
              </a:endParaRPr>
            </a:p>
            <a:p>
              <a:pPr algn="ctr"/>
              <a:r>
                <a:rPr lang="ja-JP" altLang="en-US" sz="3200" b="1" dirty="0" smtClean="0">
                  <a:solidFill>
                    <a:srgbClr val="FF0000"/>
                  </a:solidFill>
                </a:rPr>
                <a:t>事故分布の偏りを発見し、</a:t>
              </a:r>
              <a:endParaRPr lang="en-US" altLang="ja-JP" sz="3200" b="1" dirty="0">
                <a:solidFill>
                  <a:srgbClr val="FF0000"/>
                </a:solidFill>
              </a:endParaRPr>
            </a:p>
            <a:p>
              <a:pPr algn="ctr"/>
              <a:r>
                <a:rPr lang="ja-JP" altLang="en-US" sz="3200" b="1" dirty="0" smtClean="0">
                  <a:solidFill>
                    <a:srgbClr val="FF0000"/>
                  </a:solidFill>
                </a:rPr>
                <a:t>対策を提案できないか？</a:t>
              </a:r>
              <a:endParaRPr kumimoji="1" lang="ja-JP" altLang="en-US" sz="3200" b="1" dirty="0">
                <a:solidFill>
                  <a:srgbClr val="FF0000"/>
                </a:solidFill>
              </a:endParaRPr>
            </a:p>
          </p:txBody>
        </p:sp>
      </p:grpSp>
    </p:spTree>
    <p:extLst>
      <p:ext uri="{BB962C8B-B14F-4D97-AF65-F5344CB8AC3E}">
        <p14:creationId xmlns:p14="http://schemas.microsoft.com/office/powerpoint/2010/main" val="12320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TAXI</a:t>
            </a:r>
            <a:r>
              <a:rPr lang="ja-JP" altLang="en-US" dirty="0" smtClean="0"/>
              <a:t>の事故要因</a:t>
            </a:r>
            <a:endParaRPr kumimoji="1" lang="ja-JP" altLang="en-US" dirty="0"/>
          </a:p>
        </p:txBody>
      </p:sp>
      <p:sp>
        <p:nvSpPr>
          <p:cNvPr id="3" name="コンテンツ プレースホルダー 2"/>
          <p:cNvSpPr>
            <a:spLocks noGrp="1"/>
          </p:cNvSpPr>
          <p:nvPr>
            <p:ph idx="1"/>
          </p:nvPr>
        </p:nvSpPr>
        <p:spPr>
          <a:xfrm>
            <a:off x="5868144" y="1600200"/>
            <a:ext cx="2818656" cy="4525963"/>
          </a:xfrm>
        </p:spPr>
        <p:txBody>
          <a:bodyPr>
            <a:normAutofit/>
          </a:bodyPr>
          <a:lstStyle/>
          <a:p>
            <a:r>
              <a:rPr lang="en-US" altLang="ja-JP" sz="1800" dirty="0"/>
              <a:t>TAXI</a:t>
            </a:r>
            <a:r>
              <a:rPr lang="ja-JP" altLang="en-US" sz="1800" dirty="0"/>
              <a:t>の事故要因は全体の要因の構成と</a:t>
            </a:r>
            <a:r>
              <a:rPr lang="ja-JP" altLang="en-US" sz="1800" dirty="0" smtClean="0"/>
              <a:t>異なる</a:t>
            </a:r>
            <a:endParaRPr lang="en-US" altLang="ja-JP" sz="1800" dirty="0"/>
          </a:p>
        </p:txBody>
      </p:sp>
      <p:sp>
        <p:nvSpPr>
          <p:cNvPr id="12" name="テキスト ボックス 11"/>
          <p:cNvSpPr txBox="1"/>
          <p:nvPr/>
        </p:nvSpPr>
        <p:spPr>
          <a:xfrm>
            <a:off x="5796136" y="6581001"/>
            <a:ext cx="1829122" cy="276999"/>
          </a:xfrm>
          <a:prstGeom prst="rect">
            <a:avLst/>
          </a:prstGeom>
          <a:noFill/>
        </p:spPr>
        <p:txBody>
          <a:bodyPr wrap="none" rtlCol="0">
            <a:spAutoFit/>
          </a:bodyPr>
          <a:lstStyle/>
          <a:p>
            <a:r>
              <a:rPr kumimoji="1" lang="en-US" altLang="ja-JP" sz="1200" dirty="0" smtClean="0"/>
              <a:t>※Driver Inattention</a:t>
            </a:r>
            <a:r>
              <a:rPr kumimoji="1" lang="ja-JP" altLang="en-US" sz="1200" dirty="0" smtClean="0"/>
              <a:t>を除く</a:t>
            </a:r>
            <a:endParaRPr kumimoji="1" lang="ja-JP" altLang="en-US" sz="1200" dirty="0"/>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20</a:t>
            </a:fld>
            <a:endParaRPr kumimoji="1" lang="ja-JP" altLang="en-US"/>
          </a:p>
        </p:txBody>
      </p:sp>
      <p:graphicFrame>
        <p:nvGraphicFramePr>
          <p:cNvPr id="8" name="グラフ 7"/>
          <p:cNvGraphicFramePr/>
          <p:nvPr>
            <p:extLst>
              <p:ext uri="{D42A27DB-BD31-4B8C-83A1-F6EECF244321}">
                <p14:modId xmlns:p14="http://schemas.microsoft.com/office/powerpoint/2010/main" val="3962729216"/>
              </p:ext>
            </p:extLst>
          </p:nvPr>
        </p:nvGraphicFramePr>
        <p:xfrm>
          <a:off x="395536" y="1124744"/>
          <a:ext cx="5328592" cy="2488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p:nvPr>
            <p:extLst>
              <p:ext uri="{D42A27DB-BD31-4B8C-83A1-F6EECF244321}">
                <p14:modId xmlns:p14="http://schemas.microsoft.com/office/powerpoint/2010/main" val="1576456991"/>
              </p:ext>
            </p:extLst>
          </p:nvPr>
        </p:nvGraphicFramePr>
        <p:xfrm>
          <a:off x="395536" y="3429000"/>
          <a:ext cx="5400600" cy="32403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7878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TAXI</a:t>
            </a:r>
            <a:r>
              <a:rPr lang="ja-JP" altLang="en-US" dirty="0" smtClean="0"/>
              <a:t>の事故要因</a:t>
            </a:r>
            <a:endParaRPr kumimoji="1" lang="ja-JP" altLang="en-US" dirty="0"/>
          </a:p>
        </p:txBody>
      </p:sp>
      <p:sp>
        <p:nvSpPr>
          <p:cNvPr id="3" name="コンテンツ プレースホルダー 2"/>
          <p:cNvSpPr>
            <a:spLocks noGrp="1"/>
          </p:cNvSpPr>
          <p:nvPr>
            <p:ph idx="1"/>
          </p:nvPr>
        </p:nvSpPr>
        <p:spPr>
          <a:xfrm>
            <a:off x="5868144" y="1600200"/>
            <a:ext cx="2818656" cy="4525963"/>
          </a:xfrm>
        </p:spPr>
        <p:txBody>
          <a:bodyPr>
            <a:normAutofit/>
          </a:bodyPr>
          <a:lstStyle/>
          <a:p>
            <a:r>
              <a:rPr lang="en-US" altLang="ja-JP" sz="1800" dirty="0"/>
              <a:t>TAXI</a:t>
            </a:r>
            <a:r>
              <a:rPr lang="ja-JP" altLang="en-US" sz="1800" dirty="0"/>
              <a:t>の事故要因は全体の要因の構成と異なる</a:t>
            </a:r>
            <a:endParaRPr lang="en-US" altLang="ja-JP" sz="1800" dirty="0"/>
          </a:p>
          <a:p>
            <a:r>
              <a:rPr lang="en-US" altLang="ja-JP" sz="1800" dirty="0"/>
              <a:t>TAXI</a:t>
            </a:r>
            <a:r>
              <a:rPr lang="ja-JP" altLang="en-US" sz="1800" dirty="0"/>
              <a:t>は</a:t>
            </a:r>
            <a:endParaRPr lang="en-US" altLang="ja-JP" sz="1800" dirty="0"/>
          </a:p>
          <a:p>
            <a:pPr lvl="1"/>
            <a:r>
              <a:rPr lang="ja-JP" altLang="en-US" sz="1800" dirty="0"/>
              <a:t>衝突事故</a:t>
            </a:r>
            <a:endParaRPr lang="en-US" altLang="ja-JP" sz="1800" dirty="0"/>
          </a:p>
          <a:p>
            <a:pPr lvl="1"/>
            <a:r>
              <a:rPr lang="ja-JP" altLang="en-US" sz="1800" dirty="0"/>
              <a:t>無理な車線変更</a:t>
            </a:r>
            <a:endParaRPr lang="en-US" altLang="ja-JP" sz="1800" dirty="0"/>
          </a:p>
          <a:p>
            <a:pPr lvl="1"/>
            <a:r>
              <a:rPr lang="ja-JP" altLang="en-US" sz="1800" dirty="0" smtClean="0"/>
              <a:t>無理な右左折</a:t>
            </a:r>
            <a:endParaRPr lang="en-US" altLang="ja-JP" sz="1800" dirty="0" smtClean="0"/>
          </a:p>
          <a:p>
            <a:pPr lvl="1"/>
            <a:r>
              <a:rPr lang="ja-JP" altLang="en-US" sz="1800" dirty="0" smtClean="0"/>
              <a:t>失神</a:t>
            </a:r>
            <a:endParaRPr lang="en-US" altLang="ja-JP" sz="1800" dirty="0"/>
          </a:p>
          <a:p>
            <a:pPr lvl="1"/>
            <a:r>
              <a:rPr lang="ja-JP" altLang="en-US" sz="1800" dirty="0"/>
              <a:t>病気</a:t>
            </a:r>
            <a:endParaRPr lang="en-US" altLang="ja-JP" sz="1800" dirty="0"/>
          </a:p>
          <a:p>
            <a:pPr marL="457200" lvl="1" indent="0">
              <a:buNone/>
            </a:pPr>
            <a:r>
              <a:rPr lang="ja-JP" altLang="en-US" sz="1800" dirty="0"/>
              <a:t>の構成割合が高い</a:t>
            </a:r>
          </a:p>
        </p:txBody>
      </p:sp>
      <p:sp>
        <p:nvSpPr>
          <p:cNvPr id="12" name="テキスト ボックス 11"/>
          <p:cNvSpPr txBox="1"/>
          <p:nvPr/>
        </p:nvSpPr>
        <p:spPr>
          <a:xfrm>
            <a:off x="5796136" y="6581001"/>
            <a:ext cx="1829122" cy="276999"/>
          </a:xfrm>
          <a:prstGeom prst="rect">
            <a:avLst/>
          </a:prstGeom>
          <a:noFill/>
        </p:spPr>
        <p:txBody>
          <a:bodyPr wrap="none" rtlCol="0">
            <a:spAutoFit/>
          </a:bodyPr>
          <a:lstStyle/>
          <a:p>
            <a:r>
              <a:rPr kumimoji="1" lang="en-US" altLang="ja-JP" sz="1200" dirty="0" smtClean="0"/>
              <a:t>※Driver Inattention</a:t>
            </a:r>
            <a:r>
              <a:rPr kumimoji="1" lang="ja-JP" altLang="en-US" sz="1200" dirty="0" smtClean="0"/>
              <a:t>を除く</a:t>
            </a:r>
            <a:endParaRPr kumimoji="1" lang="ja-JP" altLang="en-US" sz="1200" dirty="0"/>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21</a:t>
            </a:fld>
            <a:endParaRPr kumimoji="1" lang="ja-JP" altLang="en-US"/>
          </a:p>
        </p:txBody>
      </p:sp>
      <p:graphicFrame>
        <p:nvGraphicFramePr>
          <p:cNvPr id="8" name="グラフ 7"/>
          <p:cNvGraphicFramePr/>
          <p:nvPr>
            <p:extLst>
              <p:ext uri="{D42A27DB-BD31-4B8C-83A1-F6EECF244321}">
                <p14:modId xmlns:p14="http://schemas.microsoft.com/office/powerpoint/2010/main" val="4066075304"/>
              </p:ext>
            </p:extLst>
          </p:nvPr>
        </p:nvGraphicFramePr>
        <p:xfrm>
          <a:off x="395536" y="1124744"/>
          <a:ext cx="5328592" cy="24886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p:nvPr>
            <p:extLst>
              <p:ext uri="{D42A27DB-BD31-4B8C-83A1-F6EECF244321}">
                <p14:modId xmlns:p14="http://schemas.microsoft.com/office/powerpoint/2010/main" val="3221633635"/>
              </p:ext>
            </p:extLst>
          </p:nvPr>
        </p:nvGraphicFramePr>
        <p:xfrm>
          <a:off x="395536" y="3429000"/>
          <a:ext cx="5400600" cy="32403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80000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BUS</a:t>
            </a:r>
            <a:r>
              <a:rPr lang="ja-JP" altLang="en-US" dirty="0" smtClean="0"/>
              <a:t>の事故要因</a:t>
            </a:r>
            <a:endParaRPr kumimoji="1" lang="ja-JP" altLang="en-US" dirty="0"/>
          </a:p>
        </p:txBody>
      </p:sp>
      <p:sp>
        <p:nvSpPr>
          <p:cNvPr id="3" name="コンテンツ プレースホルダー 2"/>
          <p:cNvSpPr>
            <a:spLocks noGrp="1"/>
          </p:cNvSpPr>
          <p:nvPr>
            <p:ph idx="1"/>
          </p:nvPr>
        </p:nvSpPr>
        <p:spPr>
          <a:xfrm>
            <a:off x="5868144" y="1600200"/>
            <a:ext cx="2818656" cy="4525963"/>
          </a:xfrm>
        </p:spPr>
        <p:txBody>
          <a:bodyPr>
            <a:normAutofit/>
          </a:bodyPr>
          <a:lstStyle/>
          <a:p>
            <a:r>
              <a:rPr lang="en-US" altLang="ja-JP" sz="1800" dirty="0" smtClean="0"/>
              <a:t>BUS</a:t>
            </a:r>
            <a:r>
              <a:rPr lang="ja-JP" altLang="en-US" sz="1800" dirty="0" smtClean="0"/>
              <a:t>の事故要因も全体の要因の構成と異なる</a:t>
            </a:r>
            <a:endParaRPr lang="en-US" altLang="ja-JP" sz="1800" dirty="0" smtClean="0"/>
          </a:p>
        </p:txBody>
      </p:sp>
      <p:sp>
        <p:nvSpPr>
          <p:cNvPr id="12" name="テキスト ボックス 11"/>
          <p:cNvSpPr txBox="1"/>
          <p:nvPr/>
        </p:nvSpPr>
        <p:spPr>
          <a:xfrm>
            <a:off x="5796136" y="6581001"/>
            <a:ext cx="1829122" cy="276999"/>
          </a:xfrm>
          <a:prstGeom prst="rect">
            <a:avLst/>
          </a:prstGeom>
          <a:noFill/>
        </p:spPr>
        <p:txBody>
          <a:bodyPr wrap="none" rtlCol="0">
            <a:spAutoFit/>
          </a:bodyPr>
          <a:lstStyle/>
          <a:p>
            <a:r>
              <a:rPr kumimoji="1" lang="en-US" altLang="ja-JP" sz="1200" dirty="0" smtClean="0"/>
              <a:t>※Driver Inattention</a:t>
            </a:r>
            <a:r>
              <a:rPr kumimoji="1" lang="ja-JP" altLang="en-US" sz="1200" dirty="0" smtClean="0"/>
              <a:t>を除く</a:t>
            </a:r>
            <a:endParaRPr kumimoji="1" lang="ja-JP" altLang="en-US" sz="1200" dirty="0"/>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22</a:t>
            </a:fld>
            <a:endParaRPr kumimoji="1" lang="ja-JP" altLang="en-US"/>
          </a:p>
        </p:txBody>
      </p:sp>
      <p:graphicFrame>
        <p:nvGraphicFramePr>
          <p:cNvPr id="8" name="グラフ 7"/>
          <p:cNvGraphicFramePr/>
          <p:nvPr>
            <p:extLst>
              <p:ext uri="{D42A27DB-BD31-4B8C-83A1-F6EECF244321}">
                <p14:modId xmlns:p14="http://schemas.microsoft.com/office/powerpoint/2010/main" val="2613248528"/>
              </p:ext>
            </p:extLst>
          </p:nvPr>
        </p:nvGraphicFramePr>
        <p:xfrm>
          <a:off x="539552" y="908720"/>
          <a:ext cx="5328592" cy="27087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p:nvPr>
            <p:extLst>
              <p:ext uri="{D42A27DB-BD31-4B8C-83A1-F6EECF244321}">
                <p14:modId xmlns:p14="http://schemas.microsoft.com/office/powerpoint/2010/main" val="2716926022"/>
              </p:ext>
            </p:extLst>
          </p:nvPr>
        </p:nvGraphicFramePr>
        <p:xfrm>
          <a:off x="28842" y="3140968"/>
          <a:ext cx="5983318" cy="37170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7291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BUS</a:t>
            </a:r>
            <a:r>
              <a:rPr lang="ja-JP" altLang="en-US" dirty="0" smtClean="0"/>
              <a:t>の事故要因</a:t>
            </a:r>
            <a:endParaRPr kumimoji="1" lang="ja-JP" altLang="en-US" dirty="0"/>
          </a:p>
        </p:txBody>
      </p:sp>
      <p:sp>
        <p:nvSpPr>
          <p:cNvPr id="3" name="コンテンツ プレースホルダー 2"/>
          <p:cNvSpPr>
            <a:spLocks noGrp="1"/>
          </p:cNvSpPr>
          <p:nvPr>
            <p:ph idx="1"/>
          </p:nvPr>
        </p:nvSpPr>
        <p:spPr>
          <a:xfrm>
            <a:off x="5868144" y="1600200"/>
            <a:ext cx="2818656" cy="4525963"/>
          </a:xfrm>
        </p:spPr>
        <p:txBody>
          <a:bodyPr>
            <a:normAutofit/>
          </a:bodyPr>
          <a:lstStyle/>
          <a:p>
            <a:r>
              <a:rPr lang="en-US" altLang="ja-JP" sz="1800" dirty="0" smtClean="0"/>
              <a:t>BUS</a:t>
            </a:r>
            <a:r>
              <a:rPr lang="ja-JP" altLang="en-US" sz="1800" dirty="0" smtClean="0"/>
              <a:t>の事故要因も全体の要因の構成と異なる</a:t>
            </a:r>
            <a:endParaRPr lang="en-US" altLang="ja-JP" sz="1800" dirty="0" smtClean="0"/>
          </a:p>
          <a:p>
            <a:r>
              <a:rPr lang="en-US" altLang="ja-JP" sz="1800" dirty="0" smtClean="0"/>
              <a:t>BUS</a:t>
            </a:r>
            <a:r>
              <a:rPr kumimoji="1" lang="ja-JP" altLang="en-US" sz="1800" dirty="0" smtClean="0"/>
              <a:t>は</a:t>
            </a:r>
            <a:endParaRPr kumimoji="1" lang="en-US" altLang="ja-JP" sz="1800" dirty="0" smtClean="0"/>
          </a:p>
          <a:p>
            <a:pPr lvl="1"/>
            <a:r>
              <a:rPr lang="ja-JP" altLang="en-US" sz="1800" dirty="0" smtClean="0"/>
              <a:t>無理な右左折</a:t>
            </a:r>
            <a:endParaRPr lang="en-US" altLang="ja-JP" sz="1800" dirty="0" smtClean="0"/>
          </a:p>
          <a:p>
            <a:pPr lvl="1"/>
            <a:r>
              <a:rPr lang="ja-JP" altLang="en-US" sz="1800" dirty="0" smtClean="0"/>
              <a:t>失神</a:t>
            </a:r>
            <a:endParaRPr lang="en-US" altLang="ja-JP" sz="1800" dirty="0"/>
          </a:p>
          <a:p>
            <a:pPr lvl="1"/>
            <a:r>
              <a:rPr lang="ja-JP" altLang="en-US" sz="1800" dirty="0" smtClean="0"/>
              <a:t>服薬</a:t>
            </a:r>
            <a:endParaRPr lang="en-US" altLang="ja-JP" sz="1800" dirty="0" smtClean="0"/>
          </a:p>
          <a:p>
            <a:pPr marL="457200" lvl="1" indent="0">
              <a:buNone/>
            </a:pPr>
            <a:r>
              <a:rPr lang="ja-JP" altLang="en-US" sz="1800" dirty="0" smtClean="0"/>
              <a:t>の構成割合が高い</a:t>
            </a:r>
            <a:endParaRPr kumimoji="1" lang="ja-JP" altLang="en-US" sz="1800" dirty="0"/>
          </a:p>
        </p:txBody>
      </p:sp>
      <p:sp>
        <p:nvSpPr>
          <p:cNvPr id="12" name="テキスト ボックス 11"/>
          <p:cNvSpPr txBox="1"/>
          <p:nvPr/>
        </p:nvSpPr>
        <p:spPr>
          <a:xfrm>
            <a:off x="5796136" y="6581001"/>
            <a:ext cx="1829122" cy="276999"/>
          </a:xfrm>
          <a:prstGeom prst="rect">
            <a:avLst/>
          </a:prstGeom>
          <a:noFill/>
        </p:spPr>
        <p:txBody>
          <a:bodyPr wrap="none" rtlCol="0">
            <a:spAutoFit/>
          </a:bodyPr>
          <a:lstStyle/>
          <a:p>
            <a:r>
              <a:rPr kumimoji="1" lang="en-US" altLang="ja-JP" sz="1200" dirty="0" smtClean="0"/>
              <a:t>※Driver Inattention</a:t>
            </a:r>
            <a:r>
              <a:rPr kumimoji="1" lang="ja-JP" altLang="en-US" sz="1200" dirty="0" smtClean="0"/>
              <a:t>を除く</a:t>
            </a:r>
            <a:endParaRPr kumimoji="1" lang="ja-JP" altLang="en-US" sz="1200" dirty="0"/>
          </a:p>
        </p:txBody>
      </p:sp>
      <p:sp>
        <p:nvSpPr>
          <p:cNvPr id="7" name="スライド番号プレースホルダー 6"/>
          <p:cNvSpPr>
            <a:spLocks noGrp="1"/>
          </p:cNvSpPr>
          <p:nvPr>
            <p:ph type="sldNum" sz="quarter" idx="12"/>
          </p:nvPr>
        </p:nvSpPr>
        <p:spPr/>
        <p:txBody>
          <a:bodyPr/>
          <a:lstStyle/>
          <a:p>
            <a:fld id="{11A5ECD7-87CC-4117-B279-B87347FFD4FD}" type="slidenum">
              <a:rPr kumimoji="1" lang="ja-JP" altLang="en-US" smtClean="0"/>
              <a:t>23</a:t>
            </a:fld>
            <a:endParaRPr kumimoji="1" lang="ja-JP" altLang="en-US"/>
          </a:p>
        </p:txBody>
      </p:sp>
      <p:graphicFrame>
        <p:nvGraphicFramePr>
          <p:cNvPr id="8" name="グラフ 7"/>
          <p:cNvGraphicFramePr/>
          <p:nvPr>
            <p:extLst>
              <p:ext uri="{D42A27DB-BD31-4B8C-83A1-F6EECF244321}">
                <p14:modId xmlns:p14="http://schemas.microsoft.com/office/powerpoint/2010/main" val="2215353257"/>
              </p:ext>
            </p:extLst>
          </p:nvPr>
        </p:nvGraphicFramePr>
        <p:xfrm>
          <a:off x="539552" y="908720"/>
          <a:ext cx="5328592" cy="27087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p:nvPr>
            <p:extLst>
              <p:ext uri="{D42A27DB-BD31-4B8C-83A1-F6EECF244321}">
                <p14:modId xmlns:p14="http://schemas.microsoft.com/office/powerpoint/2010/main" val="1216796154"/>
              </p:ext>
            </p:extLst>
          </p:nvPr>
        </p:nvGraphicFramePr>
        <p:xfrm>
          <a:off x="28842" y="3140968"/>
          <a:ext cx="5983318" cy="37170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64158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TAXI/BUS</a:t>
            </a:r>
            <a:r>
              <a:rPr kumimoji="1" lang="ja-JP" altLang="en-US" dirty="0" smtClean="0"/>
              <a:t>の事故要因</a:t>
            </a:r>
            <a:endParaRPr kumimoji="1" lang="ja-JP" altLang="en-US" dirty="0"/>
          </a:p>
        </p:txBody>
      </p:sp>
      <p:sp>
        <p:nvSpPr>
          <p:cNvPr id="8" name="正方形/長方形 7"/>
          <p:cNvSpPr/>
          <p:nvPr/>
        </p:nvSpPr>
        <p:spPr>
          <a:xfrm>
            <a:off x="683568" y="1988840"/>
            <a:ext cx="1296144"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TAXI,BUS</a:t>
            </a:r>
          </a:p>
          <a:p>
            <a:pPr algn="ctr"/>
            <a:r>
              <a:rPr lang="ja-JP" altLang="en-US" dirty="0" smtClean="0"/>
              <a:t>共通要因</a:t>
            </a:r>
            <a:endParaRPr kumimoji="1" lang="ja-JP" altLang="en-US" dirty="0"/>
          </a:p>
        </p:txBody>
      </p:sp>
      <p:sp>
        <p:nvSpPr>
          <p:cNvPr id="10" name="正方形/長方形 9"/>
          <p:cNvSpPr/>
          <p:nvPr/>
        </p:nvSpPr>
        <p:spPr>
          <a:xfrm>
            <a:off x="683568" y="3861048"/>
            <a:ext cx="1296144"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TAXI</a:t>
            </a:r>
            <a:r>
              <a:rPr lang="ja-JP" altLang="en-US" dirty="0" smtClean="0"/>
              <a:t>のみ</a:t>
            </a:r>
            <a:endParaRPr lang="en-US" altLang="ja-JP" dirty="0" smtClean="0"/>
          </a:p>
          <a:p>
            <a:pPr algn="ctr"/>
            <a:r>
              <a:rPr lang="ja-JP" altLang="en-US" dirty="0" smtClean="0"/>
              <a:t>要因</a:t>
            </a:r>
            <a:endParaRPr kumimoji="1" lang="ja-JP" altLang="en-US" dirty="0"/>
          </a:p>
        </p:txBody>
      </p:sp>
      <p:sp>
        <p:nvSpPr>
          <p:cNvPr id="11" name="正方形/長方形 10"/>
          <p:cNvSpPr/>
          <p:nvPr/>
        </p:nvSpPr>
        <p:spPr>
          <a:xfrm>
            <a:off x="2339752" y="3861048"/>
            <a:ext cx="5688632" cy="151216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marL="285750" lvl="0" indent="-285750">
              <a:buFont typeface="Arial"/>
              <a:buChar char="•"/>
            </a:pPr>
            <a:r>
              <a:rPr lang="ja-JP" altLang="en-US" sz="2000" dirty="0" smtClean="0"/>
              <a:t>無理な車線変更</a:t>
            </a:r>
            <a:endParaRPr lang="en-US" altLang="ja-JP" sz="2000" dirty="0" smtClean="0"/>
          </a:p>
          <a:p>
            <a:pPr marL="285750" lvl="0" indent="-285750">
              <a:buFont typeface="Arial"/>
              <a:buChar char="•"/>
            </a:pPr>
            <a:endParaRPr lang="en-US" altLang="ja-JP" sz="2000" dirty="0" smtClean="0"/>
          </a:p>
          <a:p>
            <a:pPr marL="285750" lvl="0" indent="-285750">
              <a:buFont typeface="Arial"/>
              <a:buChar char="•"/>
            </a:pPr>
            <a:r>
              <a:rPr lang="ja-JP" altLang="en-US" sz="2000" dirty="0" smtClean="0"/>
              <a:t>衝突事故</a:t>
            </a:r>
            <a:endParaRPr lang="en-US" altLang="ja-JP" sz="2000" dirty="0" smtClean="0"/>
          </a:p>
          <a:p>
            <a:pPr marL="285750" lvl="0" indent="-285750">
              <a:buFont typeface="Arial"/>
              <a:buChar char="•"/>
            </a:pPr>
            <a:endParaRPr lang="en-US" altLang="ja-JP" sz="2000" dirty="0" smtClean="0"/>
          </a:p>
        </p:txBody>
      </p:sp>
      <p:sp>
        <p:nvSpPr>
          <p:cNvPr id="12" name="コンテンツ プレースホルダー 11"/>
          <p:cNvSpPr>
            <a:spLocks noGrp="1"/>
          </p:cNvSpPr>
          <p:nvPr>
            <p:ph idx="1"/>
          </p:nvPr>
        </p:nvSpPr>
        <p:spPr>
          <a:xfrm>
            <a:off x="467544" y="6165304"/>
            <a:ext cx="8229600" cy="392907"/>
          </a:xfrm>
        </p:spPr>
        <p:txBody>
          <a:bodyPr>
            <a:normAutofit fontScale="92500" lnSpcReduction="20000"/>
          </a:bodyPr>
          <a:lstStyle/>
          <a:p>
            <a:endParaRPr kumimoji="1" lang="ja-JP" altLang="en-US" dirty="0"/>
          </a:p>
        </p:txBody>
      </p:sp>
      <p:sp>
        <p:nvSpPr>
          <p:cNvPr id="13" name="スライド番号プレースホルダー 12"/>
          <p:cNvSpPr>
            <a:spLocks noGrp="1"/>
          </p:cNvSpPr>
          <p:nvPr>
            <p:ph type="sldNum" sz="quarter" idx="12"/>
          </p:nvPr>
        </p:nvSpPr>
        <p:spPr/>
        <p:txBody>
          <a:bodyPr/>
          <a:lstStyle/>
          <a:p>
            <a:fld id="{11A5ECD7-87CC-4117-B279-B87347FFD4FD}" type="slidenum">
              <a:rPr kumimoji="1" lang="ja-JP" altLang="en-US" smtClean="0"/>
              <a:t>24</a:t>
            </a:fld>
            <a:endParaRPr kumimoji="1" lang="ja-JP" altLang="en-US"/>
          </a:p>
        </p:txBody>
      </p:sp>
      <p:sp>
        <p:nvSpPr>
          <p:cNvPr id="15" name="テキスト ボックス 14"/>
          <p:cNvSpPr txBox="1"/>
          <p:nvPr/>
        </p:nvSpPr>
        <p:spPr>
          <a:xfrm>
            <a:off x="5436096" y="4509120"/>
            <a:ext cx="1786968" cy="369332"/>
          </a:xfrm>
          <a:prstGeom prst="rect">
            <a:avLst/>
          </a:prstGeom>
          <a:noFill/>
        </p:spPr>
        <p:txBody>
          <a:bodyPr wrap="none" rtlCol="0">
            <a:spAutoFit/>
          </a:bodyPr>
          <a:lstStyle/>
          <a:p>
            <a:r>
              <a:rPr lang="ja-JP" altLang="en-US" dirty="0" smtClean="0"/>
              <a:t>道路</a:t>
            </a:r>
            <a:r>
              <a:rPr kumimoji="1" lang="ja-JP" altLang="en-US" dirty="0" smtClean="0"/>
              <a:t>環境に</a:t>
            </a:r>
            <a:r>
              <a:rPr lang="ja-JP" altLang="en-US" dirty="0" smtClean="0"/>
              <a:t>原因</a:t>
            </a:r>
            <a:endParaRPr kumimoji="1" lang="ja-JP" altLang="en-US" dirty="0"/>
          </a:p>
        </p:txBody>
      </p:sp>
      <p:sp>
        <p:nvSpPr>
          <p:cNvPr id="16" name="正方形/長方形 15"/>
          <p:cNvSpPr/>
          <p:nvPr/>
        </p:nvSpPr>
        <p:spPr>
          <a:xfrm>
            <a:off x="2339752" y="1988840"/>
            <a:ext cx="5688632" cy="151216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marL="285750" lvl="0" indent="-285750">
              <a:buFont typeface="Arial"/>
              <a:buChar char="•"/>
            </a:pPr>
            <a:r>
              <a:rPr lang="ja-JP" altLang="en-US" sz="2000" dirty="0" smtClean="0"/>
              <a:t>失神</a:t>
            </a:r>
            <a:endParaRPr lang="en-US" altLang="ja-JP" sz="2000" dirty="0"/>
          </a:p>
          <a:p>
            <a:pPr marL="285750" lvl="0" indent="-285750">
              <a:buFont typeface="Arial"/>
              <a:buChar char="•"/>
            </a:pPr>
            <a:r>
              <a:rPr lang="ja-JP" altLang="en-US" sz="2000" dirty="0" smtClean="0"/>
              <a:t>病気</a:t>
            </a:r>
          </a:p>
          <a:p>
            <a:pPr marL="285750" lvl="0" indent="-285750">
              <a:buFont typeface="Arial"/>
              <a:buChar char="•"/>
            </a:pPr>
            <a:r>
              <a:rPr lang="ja-JP" altLang="en-US" sz="2000" dirty="0" smtClean="0"/>
              <a:t>服薬</a:t>
            </a:r>
            <a:endParaRPr lang="en-US" altLang="ja-JP" sz="2000" dirty="0" smtClean="0"/>
          </a:p>
        </p:txBody>
      </p:sp>
      <p:sp>
        <p:nvSpPr>
          <p:cNvPr id="3" name="右中かっこ 2"/>
          <p:cNvSpPr/>
          <p:nvPr/>
        </p:nvSpPr>
        <p:spPr>
          <a:xfrm>
            <a:off x="5076056" y="2060848"/>
            <a:ext cx="389150" cy="237626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 name="テキスト ボックス 6"/>
          <p:cNvSpPr txBox="1"/>
          <p:nvPr/>
        </p:nvSpPr>
        <p:spPr>
          <a:xfrm>
            <a:off x="5436096" y="2996952"/>
            <a:ext cx="2160240" cy="369332"/>
          </a:xfrm>
          <a:prstGeom prst="rect">
            <a:avLst/>
          </a:prstGeom>
          <a:noFill/>
        </p:spPr>
        <p:txBody>
          <a:bodyPr wrap="square" rtlCol="0">
            <a:spAutoFit/>
          </a:bodyPr>
          <a:lstStyle/>
          <a:p>
            <a:r>
              <a:rPr kumimoji="1" lang="ja-JP" altLang="en-US" dirty="0" smtClean="0"/>
              <a:t>労働環境に</a:t>
            </a:r>
            <a:r>
              <a:rPr lang="ja-JP" altLang="en-US" dirty="0" smtClean="0"/>
              <a:t>原因</a:t>
            </a:r>
            <a:endParaRPr kumimoji="1" lang="ja-JP" altLang="en-US" dirty="0"/>
          </a:p>
        </p:txBody>
      </p:sp>
      <p:sp>
        <p:nvSpPr>
          <p:cNvPr id="17" name="右中かっこ 16"/>
          <p:cNvSpPr/>
          <p:nvPr/>
        </p:nvSpPr>
        <p:spPr>
          <a:xfrm>
            <a:off x="5071024" y="4581128"/>
            <a:ext cx="380088" cy="44043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1449560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対策</a:t>
            </a:r>
            <a:r>
              <a:rPr lang="en-US" altLang="ja-JP" dirty="0" smtClean="0"/>
              <a:t>(1) </a:t>
            </a:r>
            <a:r>
              <a:rPr lang="ja-JP" altLang="en-US" dirty="0" smtClean="0"/>
              <a:t>労働環境の改善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タクシー業界の現状</a:t>
            </a:r>
            <a:endParaRPr lang="en-US" altLang="ja-JP" dirty="0"/>
          </a:p>
          <a:p>
            <a:pPr lvl="1"/>
            <a:r>
              <a:rPr kumimoji="1" lang="en-US" altLang="ja-JP" dirty="0" smtClean="0"/>
              <a:t>1</a:t>
            </a:r>
            <a:r>
              <a:rPr kumimoji="1" lang="ja-JP" altLang="en-US" dirty="0" smtClean="0"/>
              <a:t>日当たりの長時間労働</a:t>
            </a:r>
            <a:endParaRPr kumimoji="1" lang="en-US" altLang="ja-JP" dirty="0" smtClean="0"/>
          </a:p>
          <a:p>
            <a:pPr lvl="1"/>
            <a:r>
              <a:rPr lang="ja-JP" altLang="en-US" dirty="0" smtClean="0"/>
              <a:t>成果</a:t>
            </a:r>
            <a:r>
              <a:rPr lang="en-US" altLang="ja-JP" dirty="0" smtClean="0"/>
              <a:t>(</a:t>
            </a:r>
            <a:r>
              <a:rPr lang="ja-JP" altLang="en-US" dirty="0" smtClean="0"/>
              <a:t>距離</a:t>
            </a:r>
            <a:r>
              <a:rPr lang="en-US" altLang="ja-JP" dirty="0" smtClean="0"/>
              <a:t>/</a:t>
            </a:r>
            <a:r>
              <a:rPr lang="ja-JP" altLang="en-US" dirty="0" smtClean="0"/>
              <a:t>時間</a:t>
            </a:r>
            <a:r>
              <a:rPr lang="en-US" altLang="ja-JP" dirty="0" smtClean="0"/>
              <a:t>)</a:t>
            </a:r>
            <a:r>
              <a:rPr lang="ja-JP" altLang="en-US" dirty="0" smtClean="0"/>
              <a:t>ベースの給料形態</a:t>
            </a:r>
            <a:endParaRPr lang="en-US" altLang="ja-JP" dirty="0" smtClean="0"/>
          </a:p>
          <a:p>
            <a:pPr lvl="1"/>
            <a:r>
              <a:rPr lang="ja-JP" altLang="en-US" dirty="0" smtClean="0"/>
              <a:t>（タクシー業界の競争激化</a:t>
            </a:r>
            <a:r>
              <a:rPr lang="en-US" altLang="ja-JP" dirty="0"/>
              <a:t>)</a:t>
            </a:r>
            <a:endParaRPr lang="en-US" altLang="ja-JP" dirty="0" smtClean="0"/>
          </a:p>
          <a:p>
            <a:pPr marL="457200" lvl="1" indent="0">
              <a:buNone/>
            </a:pPr>
            <a:endParaRPr kumimoji="1" lang="en-US" altLang="ja-JP" dirty="0" smtClean="0"/>
          </a:p>
          <a:p>
            <a:pPr marL="457200" lvl="1" indent="0">
              <a:buNone/>
            </a:pPr>
            <a:r>
              <a:rPr lang="en-US" altLang="ja-JP" dirty="0" smtClean="0"/>
              <a:t>→</a:t>
            </a:r>
            <a:r>
              <a:rPr lang="ja-JP" altLang="en-US" dirty="0" smtClean="0"/>
              <a:t>「失神」「病気」の原因</a:t>
            </a:r>
            <a:endParaRPr lang="en-US" altLang="ja-JP" dirty="0" smtClean="0"/>
          </a:p>
          <a:p>
            <a:pPr marL="457200" lvl="1" indent="0">
              <a:buNone/>
            </a:pPr>
            <a:endParaRPr lang="en-US" altLang="ja-JP" dirty="0" smtClean="0"/>
          </a:p>
          <a:p>
            <a:pPr marL="457200" lvl="1" indent="0">
              <a:buNone/>
            </a:pPr>
            <a:endParaRPr lang="en-US" altLang="ja-JP" dirty="0" smtClean="0"/>
          </a:p>
          <a:p>
            <a:pPr marL="457200" lvl="1" indent="0">
              <a:buNone/>
            </a:pPr>
            <a:r>
              <a:rPr lang="en-US" altLang="ja-JP" dirty="0" smtClean="0"/>
              <a:t>→</a:t>
            </a:r>
            <a:r>
              <a:rPr lang="ja-JP" altLang="en-US" dirty="0"/>
              <a:t>「無理な車線変更</a:t>
            </a:r>
            <a:r>
              <a:rPr lang="ja-JP" altLang="en-US" dirty="0" smtClean="0"/>
              <a:t>」の原因</a:t>
            </a:r>
            <a:endParaRPr lang="en-US" altLang="ja-JP"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25</a:t>
            </a:fld>
            <a:endParaRPr kumimoji="1" lang="ja-JP" altLang="en-US" dirty="0"/>
          </a:p>
        </p:txBody>
      </p:sp>
      <p:sp>
        <p:nvSpPr>
          <p:cNvPr id="5" name="正方形/長方形 4"/>
          <p:cNvSpPr/>
          <p:nvPr/>
        </p:nvSpPr>
        <p:spPr>
          <a:xfrm>
            <a:off x="3275856" y="4293096"/>
            <a:ext cx="5688632" cy="7920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1"/>
            <a:r>
              <a:rPr lang="ja-JP" altLang="en-US" sz="2000" dirty="0"/>
              <a:t>長時間労働が常習化するのを防ぐ</a:t>
            </a:r>
            <a:r>
              <a:rPr lang="ja-JP" altLang="en-US" sz="2000" dirty="0" smtClean="0"/>
              <a:t>ための</a:t>
            </a:r>
            <a:endParaRPr lang="en-US" altLang="ja-JP" sz="2000" dirty="0"/>
          </a:p>
          <a:p>
            <a:pPr lvl="1"/>
            <a:r>
              <a:rPr lang="ja-JP" altLang="en-US" sz="2000" dirty="0"/>
              <a:t>こまめな休憩を</a:t>
            </a:r>
            <a:r>
              <a:rPr lang="ja-JP" altLang="en-US" sz="2000" dirty="0" smtClean="0"/>
              <a:t>義務化</a:t>
            </a:r>
            <a:endParaRPr lang="en-US" altLang="ja-JP" sz="2000" dirty="0"/>
          </a:p>
        </p:txBody>
      </p:sp>
      <p:sp>
        <p:nvSpPr>
          <p:cNvPr id="6" name="正方形/長方形 5"/>
          <p:cNvSpPr/>
          <p:nvPr/>
        </p:nvSpPr>
        <p:spPr>
          <a:xfrm>
            <a:off x="3275856" y="5589240"/>
            <a:ext cx="5688632"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1"/>
            <a:r>
              <a:rPr lang="ja-JP" altLang="en-US" sz="2000" dirty="0" smtClean="0"/>
              <a:t>安く速くを第一の売りにする業界の改善</a:t>
            </a:r>
            <a:endParaRPr lang="en-US" altLang="ja-JP" sz="2000" dirty="0"/>
          </a:p>
        </p:txBody>
      </p:sp>
    </p:spTree>
    <p:extLst>
      <p:ext uri="{BB962C8B-B14F-4D97-AF65-F5344CB8AC3E}">
        <p14:creationId xmlns:p14="http://schemas.microsoft.com/office/powerpoint/2010/main" val="161234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対策</a:t>
            </a:r>
            <a:r>
              <a:rPr kumimoji="1" lang="en-US" altLang="ja-JP" dirty="0" smtClean="0"/>
              <a:t>(2) </a:t>
            </a:r>
            <a:r>
              <a:rPr kumimoji="1" lang="ja-JP" altLang="en-US" dirty="0" smtClean="0"/>
              <a:t>道路環境の改善</a:t>
            </a:r>
            <a:endParaRPr kumimoji="1" lang="ja-JP" altLang="en-US" dirty="0"/>
          </a:p>
        </p:txBody>
      </p:sp>
      <p:sp>
        <p:nvSpPr>
          <p:cNvPr id="3" name="コンテンツ プレースホルダー 2"/>
          <p:cNvSpPr>
            <a:spLocks noGrp="1"/>
          </p:cNvSpPr>
          <p:nvPr>
            <p:ph idx="1"/>
          </p:nvPr>
        </p:nvSpPr>
        <p:spPr>
          <a:xfrm>
            <a:off x="457200" y="1600200"/>
            <a:ext cx="8219256" cy="4525963"/>
          </a:xfrm>
        </p:spPr>
        <p:txBody>
          <a:bodyPr/>
          <a:lstStyle/>
          <a:p>
            <a:pPr marL="0" indent="0">
              <a:buNone/>
            </a:pPr>
            <a:r>
              <a:rPr lang="ja-JP" altLang="en-US" dirty="0" smtClean="0"/>
              <a:t>道路両脇の大量な路上駐車、</a:t>
            </a:r>
            <a:endParaRPr lang="en-US" altLang="ja-JP" dirty="0" smtClean="0"/>
          </a:p>
          <a:p>
            <a:pPr marL="0" indent="0">
              <a:buNone/>
            </a:pPr>
            <a:r>
              <a:rPr lang="en-US" altLang="ja-JP" dirty="0" smtClean="0"/>
              <a:t>→</a:t>
            </a:r>
            <a:r>
              <a:rPr lang="ja-JP" altLang="en-US" dirty="0" smtClean="0"/>
              <a:t>「衝突事故」の原因</a:t>
            </a:r>
            <a:endParaRPr lang="en-US" altLang="ja-JP" dirty="0" smtClean="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26</a:t>
            </a:fld>
            <a:endParaRPr kumimoji="1" lang="ja-JP" altLang="en-US"/>
          </a:p>
        </p:txBody>
      </p:sp>
      <p:pic>
        <p:nvPicPr>
          <p:cNvPr id="5" name="図 4" descr="スクリーンショット 2017-12-01 13.56.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564904"/>
            <a:ext cx="4626545" cy="3132060"/>
          </a:xfrm>
          <a:prstGeom prst="rect">
            <a:avLst/>
          </a:prstGeom>
          <a:ln>
            <a:noFill/>
          </a:ln>
          <a:effectLst>
            <a:softEdge rad="112500"/>
          </a:effectLst>
        </p:spPr>
      </p:pic>
      <p:sp>
        <p:nvSpPr>
          <p:cNvPr id="6" name="正方形/長方形 5"/>
          <p:cNvSpPr/>
          <p:nvPr/>
        </p:nvSpPr>
        <p:spPr>
          <a:xfrm>
            <a:off x="3491880" y="5805264"/>
            <a:ext cx="4896544" cy="5760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路上駐車のできる場所を</a:t>
            </a:r>
            <a:r>
              <a:rPr kumimoji="1" lang="ja-JP" altLang="en-US" sz="2800" dirty="0" smtClean="0">
                <a:solidFill>
                  <a:schemeClr val="tx1"/>
                </a:solidFill>
              </a:rPr>
              <a:t>片側</a:t>
            </a:r>
            <a:r>
              <a:rPr kumimoji="1" lang="ja-JP" altLang="en-US" dirty="0" smtClean="0"/>
              <a:t>のみに規制</a:t>
            </a:r>
            <a:endParaRPr kumimoji="1" lang="ja-JP" altLang="en-US" dirty="0"/>
          </a:p>
        </p:txBody>
      </p:sp>
      <p:sp>
        <p:nvSpPr>
          <p:cNvPr id="7" name="テキスト ボックス 6"/>
          <p:cNvSpPr txBox="1"/>
          <p:nvPr/>
        </p:nvSpPr>
        <p:spPr>
          <a:xfrm>
            <a:off x="1187624" y="5733256"/>
            <a:ext cx="1316411" cy="307777"/>
          </a:xfrm>
          <a:prstGeom prst="rect">
            <a:avLst/>
          </a:prstGeom>
          <a:noFill/>
        </p:spPr>
        <p:txBody>
          <a:bodyPr wrap="none" rtlCol="0">
            <a:spAutoFit/>
          </a:bodyPr>
          <a:lstStyle/>
          <a:p>
            <a:r>
              <a:rPr lang="en-US" altLang="ja-JP" sz="1400" dirty="0" smtClean="0"/>
              <a:t>※Google maps</a:t>
            </a:r>
            <a:endParaRPr kumimoji="1" lang="ja-JP" altLang="en-US" sz="1400" dirty="0"/>
          </a:p>
        </p:txBody>
      </p:sp>
    </p:spTree>
    <p:extLst>
      <p:ext uri="{BB962C8B-B14F-4D97-AF65-F5344CB8AC3E}">
        <p14:creationId xmlns:p14="http://schemas.microsoft.com/office/powerpoint/2010/main" val="3530276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27</a:t>
            </a:fld>
            <a:endParaRPr kumimoji="1" lang="ja-JP" altLang="en-US"/>
          </a:p>
        </p:txBody>
      </p:sp>
      <p:sp>
        <p:nvSpPr>
          <p:cNvPr id="5" name="正方形/長方形 4"/>
          <p:cNvSpPr/>
          <p:nvPr/>
        </p:nvSpPr>
        <p:spPr>
          <a:xfrm>
            <a:off x="323528" y="2132856"/>
            <a:ext cx="1296144" cy="136815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Passenger Vehicle</a:t>
            </a:r>
          </a:p>
          <a:p>
            <a:pPr algn="ctr"/>
            <a:r>
              <a:rPr kumimoji="1" lang="en-US" altLang="ja-JP" dirty="0" smtClean="0"/>
              <a:t>(</a:t>
            </a:r>
            <a:r>
              <a:rPr kumimoji="1" lang="ja-JP" altLang="en-US" dirty="0" smtClean="0"/>
              <a:t>乗用車</a:t>
            </a:r>
            <a:r>
              <a:rPr kumimoji="1" lang="en-US" altLang="ja-JP" dirty="0" smtClean="0"/>
              <a:t>)</a:t>
            </a:r>
            <a:endParaRPr kumimoji="1" lang="ja-JP" altLang="en-US" dirty="0"/>
          </a:p>
        </p:txBody>
      </p:sp>
      <p:sp>
        <p:nvSpPr>
          <p:cNvPr id="6" name="正方形/長方形 5"/>
          <p:cNvSpPr/>
          <p:nvPr/>
        </p:nvSpPr>
        <p:spPr>
          <a:xfrm>
            <a:off x="1835696" y="2132856"/>
            <a:ext cx="1152128"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広く分散</a:t>
            </a:r>
            <a:endParaRPr kumimoji="1" lang="en-US" altLang="ja-JP" dirty="0" smtClean="0"/>
          </a:p>
          <a:p>
            <a:pPr algn="ctr"/>
            <a:r>
              <a:rPr lang="en-US" altLang="ja-JP" dirty="0" smtClean="0"/>
              <a:t>→</a:t>
            </a:r>
            <a:r>
              <a:rPr lang="ja-JP" altLang="en-US" dirty="0" smtClean="0"/>
              <a:t>全体へ</a:t>
            </a:r>
            <a:endParaRPr kumimoji="1" lang="ja-JP" altLang="en-US" dirty="0"/>
          </a:p>
        </p:txBody>
      </p:sp>
      <p:sp>
        <p:nvSpPr>
          <p:cNvPr id="7" name="正方形/長方形 6"/>
          <p:cNvSpPr/>
          <p:nvPr/>
        </p:nvSpPr>
        <p:spPr>
          <a:xfrm>
            <a:off x="4355976" y="2132856"/>
            <a:ext cx="2160240"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春：疲労、眠気</a:t>
            </a:r>
            <a:endParaRPr kumimoji="1" lang="en-US" altLang="ja-JP" dirty="0" smtClean="0"/>
          </a:p>
          <a:p>
            <a:pPr lvl="0" algn="ctr"/>
            <a:r>
              <a:rPr lang="ja-JP" altLang="en-US" dirty="0" smtClean="0"/>
              <a:t>秋：</a:t>
            </a:r>
            <a:r>
              <a:rPr lang="ja-JP" altLang="en-US" dirty="0"/>
              <a:t>車間距離</a:t>
            </a:r>
            <a:r>
              <a:rPr lang="ja-JP" altLang="en-US" dirty="0" smtClean="0"/>
              <a:t>不保持</a:t>
            </a:r>
            <a:endParaRPr lang="ja-JP" altLang="en-US" dirty="0"/>
          </a:p>
        </p:txBody>
      </p:sp>
      <p:sp>
        <p:nvSpPr>
          <p:cNvPr id="8" name="正方形/長方形 7"/>
          <p:cNvSpPr/>
          <p:nvPr/>
        </p:nvSpPr>
        <p:spPr>
          <a:xfrm>
            <a:off x="323528" y="3789040"/>
            <a:ext cx="1296144" cy="136815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TAXI,BUS</a:t>
            </a:r>
          </a:p>
        </p:txBody>
      </p:sp>
      <p:sp>
        <p:nvSpPr>
          <p:cNvPr id="9" name="正方形/長方形 8"/>
          <p:cNvSpPr/>
          <p:nvPr/>
        </p:nvSpPr>
        <p:spPr>
          <a:xfrm>
            <a:off x="1835696" y="3789040"/>
            <a:ext cx="1152128"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smtClean="0"/>
              <a:t>集中</a:t>
            </a:r>
            <a:endParaRPr lang="en-US" altLang="ja-JP" dirty="0" smtClean="0"/>
          </a:p>
          <a:p>
            <a:pPr algn="ctr"/>
            <a:r>
              <a:rPr lang="en-US" altLang="ja-JP" dirty="0" smtClean="0"/>
              <a:t>→</a:t>
            </a:r>
            <a:r>
              <a:rPr lang="ja-JP" altLang="en-US" dirty="0" smtClean="0"/>
              <a:t>中心地に</a:t>
            </a:r>
            <a:endParaRPr lang="en-US" altLang="ja-JP" dirty="0" smtClean="0"/>
          </a:p>
        </p:txBody>
      </p:sp>
      <p:sp>
        <p:nvSpPr>
          <p:cNvPr id="10" name="正方形/長方形 9"/>
          <p:cNvSpPr/>
          <p:nvPr/>
        </p:nvSpPr>
        <p:spPr>
          <a:xfrm>
            <a:off x="4355976" y="3789040"/>
            <a:ext cx="2160240"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smtClean="0"/>
              <a:t>(1)</a:t>
            </a:r>
            <a:r>
              <a:rPr kumimoji="1" lang="ja-JP" altLang="en-US" dirty="0" smtClean="0"/>
              <a:t>疾患</a:t>
            </a:r>
            <a:endParaRPr kumimoji="1" lang="en-US" altLang="ja-JP" dirty="0" smtClean="0"/>
          </a:p>
          <a:p>
            <a:pPr algn="ctr"/>
            <a:r>
              <a:rPr lang="en-US" altLang="ja-JP" dirty="0" smtClean="0"/>
              <a:t>(2)</a:t>
            </a:r>
            <a:r>
              <a:rPr lang="ja-JP" altLang="en-US" dirty="0" smtClean="0"/>
              <a:t>道路状況</a:t>
            </a:r>
            <a:endParaRPr kumimoji="1" lang="en-US" altLang="ja-JP" dirty="0" smtClean="0"/>
          </a:p>
        </p:txBody>
      </p:sp>
      <p:sp>
        <p:nvSpPr>
          <p:cNvPr id="11" name="角丸四角形 10"/>
          <p:cNvSpPr/>
          <p:nvPr/>
        </p:nvSpPr>
        <p:spPr>
          <a:xfrm>
            <a:off x="323528" y="1700808"/>
            <a:ext cx="1296144" cy="2880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車種</a:t>
            </a:r>
            <a:endParaRPr kumimoji="1" lang="ja-JP" altLang="en-US" dirty="0"/>
          </a:p>
        </p:txBody>
      </p:sp>
      <p:sp>
        <p:nvSpPr>
          <p:cNvPr id="12" name="角丸四角形 11"/>
          <p:cNvSpPr/>
          <p:nvPr/>
        </p:nvSpPr>
        <p:spPr>
          <a:xfrm>
            <a:off x="1835696" y="1700808"/>
            <a:ext cx="1152128" cy="2880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smtClean="0"/>
              <a:t>場所</a:t>
            </a:r>
            <a:endParaRPr kumimoji="1" lang="ja-JP" altLang="en-US" dirty="0"/>
          </a:p>
        </p:txBody>
      </p:sp>
      <p:sp>
        <p:nvSpPr>
          <p:cNvPr id="13" name="角丸四角形 12"/>
          <p:cNvSpPr/>
          <p:nvPr/>
        </p:nvSpPr>
        <p:spPr>
          <a:xfrm>
            <a:off x="4355976" y="1700808"/>
            <a:ext cx="2160240" cy="2880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主な</a:t>
            </a:r>
            <a:r>
              <a:rPr lang="ja-JP" altLang="en-US" dirty="0" smtClean="0"/>
              <a:t>特徴</a:t>
            </a:r>
            <a:endParaRPr kumimoji="1" lang="ja-JP" altLang="en-US" dirty="0"/>
          </a:p>
        </p:txBody>
      </p:sp>
      <p:sp>
        <p:nvSpPr>
          <p:cNvPr id="14" name="正方形/長方形 13"/>
          <p:cNvSpPr/>
          <p:nvPr/>
        </p:nvSpPr>
        <p:spPr>
          <a:xfrm>
            <a:off x="6660232" y="2132856"/>
            <a:ext cx="2304256"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春：サマータイム</a:t>
            </a:r>
            <a:endParaRPr kumimoji="1" lang="en-US" altLang="ja-JP" dirty="0" smtClean="0"/>
          </a:p>
          <a:p>
            <a:pPr algn="ctr"/>
            <a:r>
              <a:rPr lang="ja-JP" altLang="en-US" dirty="0" smtClean="0"/>
              <a:t>秋：日照時間</a:t>
            </a:r>
            <a:r>
              <a:rPr lang="en-US" altLang="ja-JP" dirty="0" smtClean="0"/>
              <a:t>/</a:t>
            </a:r>
            <a:r>
              <a:rPr lang="ja-JP" altLang="en-US" dirty="0" smtClean="0"/>
              <a:t>新生活</a:t>
            </a:r>
            <a:endParaRPr kumimoji="1" lang="ja-JP" altLang="en-US" dirty="0"/>
          </a:p>
        </p:txBody>
      </p:sp>
      <p:sp>
        <p:nvSpPr>
          <p:cNvPr id="15" name="正方形/長方形 14"/>
          <p:cNvSpPr/>
          <p:nvPr/>
        </p:nvSpPr>
        <p:spPr>
          <a:xfrm>
            <a:off x="6660232" y="3789040"/>
            <a:ext cx="2304256"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smtClean="0"/>
              <a:t>(1)</a:t>
            </a:r>
            <a:r>
              <a:rPr kumimoji="1" lang="ja-JP" altLang="en-US" dirty="0" smtClean="0"/>
              <a:t>労働環境の改善</a:t>
            </a:r>
            <a:endParaRPr kumimoji="1" lang="en-US" altLang="ja-JP" dirty="0" smtClean="0"/>
          </a:p>
          <a:p>
            <a:pPr algn="ctr"/>
            <a:r>
              <a:rPr lang="en-US" altLang="ja-JP" dirty="0" smtClean="0"/>
              <a:t>(2)</a:t>
            </a:r>
            <a:r>
              <a:rPr lang="ja-JP" altLang="en-US" dirty="0" smtClean="0"/>
              <a:t>道路環境の改善</a:t>
            </a:r>
            <a:endParaRPr kumimoji="1" lang="ja-JP" altLang="en-US" dirty="0"/>
          </a:p>
        </p:txBody>
      </p:sp>
      <p:sp>
        <p:nvSpPr>
          <p:cNvPr id="16" name="角丸四角形 15"/>
          <p:cNvSpPr/>
          <p:nvPr/>
        </p:nvSpPr>
        <p:spPr>
          <a:xfrm>
            <a:off x="6660232" y="1700808"/>
            <a:ext cx="2304256" cy="2880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smtClean="0"/>
              <a:t>原因</a:t>
            </a:r>
            <a:endParaRPr kumimoji="1" lang="ja-JP" altLang="en-US" dirty="0"/>
          </a:p>
        </p:txBody>
      </p:sp>
      <p:sp>
        <p:nvSpPr>
          <p:cNvPr id="17" name="正方形/長方形 16"/>
          <p:cNvSpPr/>
          <p:nvPr/>
        </p:nvSpPr>
        <p:spPr>
          <a:xfrm>
            <a:off x="3131840" y="2132856"/>
            <a:ext cx="1080120"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smtClean="0"/>
              <a:t>春・秋</a:t>
            </a:r>
            <a:r>
              <a:rPr kumimoji="1" lang="en-US" altLang="ja-JP" dirty="0" smtClean="0"/>
              <a:t>15-18</a:t>
            </a:r>
            <a:r>
              <a:rPr kumimoji="1" lang="ja-JP" altLang="en-US" dirty="0" smtClean="0"/>
              <a:t>時</a:t>
            </a:r>
            <a:endParaRPr kumimoji="1" lang="ja-JP" altLang="en-US" dirty="0"/>
          </a:p>
        </p:txBody>
      </p:sp>
      <p:sp>
        <p:nvSpPr>
          <p:cNvPr id="18" name="正方形/長方形 17"/>
          <p:cNvSpPr/>
          <p:nvPr/>
        </p:nvSpPr>
        <p:spPr>
          <a:xfrm>
            <a:off x="3131840" y="3789040"/>
            <a:ext cx="1080120" cy="136815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smtClean="0"/>
              <a:t>-</a:t>
            </a:r>
          </a:p>
        </p:txBody>
      </p:sp>
      <p:sp>
        <p:nvSpPr>
          <p:cNvPr id="19" name="角丸四角形 18"/>
          <p:cNvSpPr/>
          <p:nvPr/>
        </p:nvSpPr>
        <p:spPr>
          <a:xfrm>
            <a:off x="3131840" y="1700808"/>
            <a:ext cx="1080120" cy="2880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smtClean="0"/>
              <a:t>日時</a:t>
            </a:r>
            <a:endParaRPr kumimoji="1" lang="ja-JP" altLang="en-US" dirty="0"/>
          </a:p>
        </p:txBody>
      </p:sp>
    </p:spTree>
    <p:extLst>
      <p:ext uri="{BB962C8B-B14F-4D97-AF65-F5344CB8AC3E}">
        <p14:creationId xmlns:p14="http://schemas.microsoft.com/office/powerpoint/2010/main" val="2952846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Appendix</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28</a:t>
            </a:fld>
            <a:endParaRPr kumimoji="1" lang="ja-JP" altLang="en-US"/>
          </a:p>
        </p:txBody>
      </p:sp>
    </p:spTree>
    <p:extLst>
      <p:ext uri="{BB962C8B-B14F-4D97-AF65-F5344CB8AC3E}">
        <p14:creationId xmlns:p14="http://schemas.microsoft.com/office/powerpoint/2010/main" val="3225913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993D4054-E615-4A1A-BAA6-5B2CF1341AC0}"/>
              </a:ext>
            </a:extLst>
          </p:cNvPr>
          <p:cNvSpPr>
            <a:spLocks noGrp="1"/>
          </p:cNvSpPr>
          <p:nvPr>
            <p:ph type="title"/>
          </p:nvPr>
        </p:nvSpPr>
        <p:spPr/>
        <p:txBody>
          <a:bodyPr/>
          <a:lstStyle/>
          <a:p>
            <a:r>
              <a:rPr kumimoji="1" lang="ja-JP" altLang="en-US" dirty="0"/>
              <a:t>格納されている変数</a:t>
            </a:r>
          </a:p>
        </p:txBody>
      </p:sp>
      <p:sp>
        <p:nvSpPr>
          <p:cNvPr id="3" name="コンテンツ プレースホルダー 2">
            <a:extLst>
              <a:ext uri="{FF2B5EF4-FFF2-40B4-BE49-F238E27FC236}">
                <a16:creationId xmlns:a16="http://schemas.microsoft.com/office/drawing/2014/main" xmlns="" id="{FF268983-9F2E-4DF7-BBE4-17CD320DD6F9}"/>
              </a:ext>
            </a:extLst>
          </p:cNvPr>
          <p:cNvSpPr>
            <a:spLocks noGrp="1"/>
          </p:cNvSpPr>
          <p:nvPr>
            <p:ph idx="1"/>
          </p:nvPr>
        </p:nvSpPr>
        <p:spPr>
          <a:xfrm>
            <a:off x="457200" y="1600200"/>
            <a:ext cx="4186808" cy="4983162"/>
          </a:xfrm>
        </p:spPr>
        <p:txBody>
          <a:bodyPr>
            <a:normAutofit/>
          </a:bodyPr>
          <a:lstStyle/>
          <a:p>
            <a:pPr marL="514350" indent="-514350">
              <a:buFont typeface="+mj-lt"/>
              <a:buAutoNum type="arabicPeriod"/>
            </a:pPr>
            <a:r>
              <a:rPr lang="ja-JP" altLang="en-US" dirty="0"/>
              <a:t>事故日時</a:t>
            </a:r>
            <a:endParaRPr lang="en-US" altLang="ja-JP" dirty="0"/>
          </a:p>
          <a:p>
            <a:pPr marL="914400" lvl="1" indent="-514350">
              <a:buFont typeface="+mj-lt"/>
              <a:buAutoNum type="arabicPeriod"/>
            </a:pPr>
            <a:r>
              <a:rPr lang="ja-JP" altLang="en-US" sz="1700" dirty="0"/>
              <a:t>年月日</a:t>
            </a:r>
            <a:endParaRPr lang="en-US" altLang="ja-JP" sz="1700" dirty="0"/>
          </a:p>
          <a:p>
            <a:pPr marL="914400" lvl="1" indent="-514350">
              <a:buFont typeface="+mj-lt"/>
              <a:buAutoNum type="arabicPeriod"/>
            </a:pPr>
            <a:r>
              <a:rPr lang="ja-JP" altLang="en-US" sz="1700" dirty="0"/>
              <a:t>時間</a:t>
            </a:r>
            <a:endParaRPr lang="en-US" altLang="ja-JP" sz="1700" dirty="0"/>
          </a:p>
          <a:p>
            <a:pPr marL="914400" lvl="1" indent="-514350">
              <a:buFont typeface="+mj-lt"/>
              <a:buAutoNum type="arabicPeriod"/>
            </a:pPr>
            <a:endParaRPr lang="en-US" altLang="ja-JP" sz="1700" dirty="0"/>
          </a:p>
          <a:p>
            <a:pPr marL="514350" indent="-514350">
              <a:buFont typeface="+mj-lt"/>
              <a:buAutoNum type="arabicPeriod"/>
            </a:pPr>
            <a:r>
              <a:rPr kumimoji="1" lang="ja-JP" altLang="en-US" dirty="0"/>
              <a:t>事故の場所</a:t>
            </a:r>
            <a:endParaRPr kumimoji="1" lang="en-US" altLang="ja-JP" dirty="0"/>
          </a:p>
          <a:p>
            <a:pPr marL="914400" lvl="1" indent="-514350">
              <a:buFont typeface="+mj-lt"/>
              <a:buAutoNum type="arabicPeriod"/>
            </a:pPr>
            <a:r>
              <a:rPr kumimoji="1" lang="ja-JP" altLang="en-US" sz="1900" dirty="0"/>
              <a:t>緯度経度</a:t>
            </a:r>
            <a:endParaRPr kumimoji="1" lang="en-US" altLang="ja-JP" sz="1900" dirty="0"/>
          </a:p>
          <a:p>
            <a:pPr marL="914400" lvl="1" indent="-514350">
              <a:buFont typeface="+mj-lt"/>
              <a:buAutoNum type="arabicPeriod"/>
            </a:pPr>
            <a:r>
              <a:rPr kumimoji="1" lang="en-US" altLang="ja-JP" sz="1900" dirty="0"/>
              <a:t>Street</a:t>
            </a:r>
            <a:r>
              <a:rPr kumimoji="1" lang="ja-JP" altLang="en-US" sz="1900" dirty="0"/>
              <a:t>名</a:t>
            </a:r>
            <a:endParaRPr kumimoji="1" lang="en-US" altLang="ja-JP" sz="1900" dirty="0"/>
          </a:p>
          <a:p>
            <a:pPr marL="914400" lvl="1" indent="-514350">
              <a:buFont typeface="+mj-lt"/>
              <a:buAutoNum type="arabicPeriod"/>
            </a:pPr>
            <a:r>
              <a:rPr kumimoji="1" lang="ja-JP" altLang="en-US" sz="1900" dirty="0"/>
              <a:t>郵便番号</a:t>
            </a:r>
            <a:endParaRPr kumimoji="1" lang="en-US" altLang="ja-JP" sz="1900" dirty="0"/>
          </a:p>
          <a:p>
            <a:pPr marL="914400" lvl="1" indent="-514350">
              <a:buFont typeface="+mj-lt"/>
              <a:buAutoNum type="arabicPeriod"/>
            </a:pPr>
            <a:r>
              <a:rPr kumimoji="1" lang="ja-JP" altLang="en-US" sz="1900" dirty="0"/>
              <a:t>地区</a:t>
            </a:r>
            <a:endParaRPr kumimoji="1" lang="en-US" altLang="ja-JP" sz="1900" dirty="0"/>
          </a:p>
          <a:p>
            <a:pPr marL="914400" lvl="1" indent="-514350">
              <a:buFont typeface="+mj-lt"/>
              <a:buAutoNum type="arabicPeriod"/>
            </a:pPr>
            <a:endParaRPr kumimoji="1" lang="en-US" altLang="ja-JP" sz="1900" dirty="0"/>
          </a:p>
          <a:p>
            <a:pPr marL="514350" indent="-514350">
              <a:buFont typeface="+mj-lt"/>
              <a:buAutoNum type="arabicPeriod"/>
            </a:pPr>
            <a:r>
              <a:rPr lang="ja-JP" altLang="en-US" dirty="0"/>
              <a:t>被害者の詳細</a:t>
            </a:r>
            <a:endParaRPr lang="en-US" altLang="ja-JP" dirty="0"/>
          </a:p>
          <a:p>
            <a:pPr marL="914400" lvl="1" indent="-514350">
              <a:buFont typeface="+mj-lt"/>
              <a:buAutoNum type="arabicPeriod"/>
            </a:pPr>
            <a:r>
              <a:rPr lang="ja-JP" altLang="en-US" sz="1700" dirty="0"/>
              <a:t>負傷者数・死亡者数</a:t>
            </a:r>
            <a:endParaRPr lang="en-US" altLang="ja-JP" sz="1700" dirty="0"/>
          </a:p>
          <a:p>
            <a:pPr marL="914400" lvl="1" indent="-514350">
              <a:buFont typeface="+mj-lt"/>
              <a:buAutoNum type="arabicPeriod"/>
            </a:pPr>
            <a:r>
              <a:rPr lang="ja-JP" altLang="en-US" sz="1700" dirty="0"/>
              <a:t>属性</a:t>
            </a:r>
            <a:r>
              <a:rPr lang="en-US" altLang="ja-JP" sz="1700" dirty="0"/>
              <a:t>(</a:t>
            </a:r>
            <a:r>
              <a:rPr lang="ja-JP" altLang="en-US" sz="1700" dirty="0"/>
              <a:t>歩行者・自転車・自動車</a:t>
            </a:r>
            <a:r>
              <a:rPr lang="en-US" altLang="ja-JP" sz="1700" dirty="0"/>
              <a:t>)</a:t>
            </a:r>
          </a:p>
        </p:txBody>
      </p:sp>
      <p:sp>
        <p:nvSpPr>
          <p:cNvPr id="5" name="コンテンツ プレースホルダー 2">
            <a:extLst>
              <a:ext uri="{FF2B5EF4-FFF2-40B4-BE49-F238E27FC236}">
                <a16:creationId xmlns:a16="http://schemas.microsoft.com/office/drawing/2014/main" xmlns="" id="{D36E16EE-BFBA-4E7C-AC5D-240EB92EA7E2}"/>
              </a:ext>
            </a:extLst>
          </p:cNvPr>
          <p:cNvSpPr txBox="1">
            <a:spLocks/>
          </p:cNvSpPr>
          <p:nvPr/>
        </p:nvSpPr>
        <p:spPr>
          <a:xfrm>
            <a:off x="4572000" y="1600199"/>
            <a:ext cx="4186808" cy="49831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514350" indent="-514350">
              <a:buFont typeface="+mj-lt"/>
              <a:buAutoNum type="arabicPeriod" startAt="4"/>
            </a:pPr>
            <a:r>
              <a:rPr lang="ja-JP" altLang="en-US" dirty="0"/>
              <a:t>事故原因</a:t>
            </a:r>
            <a:endParaRPr lang="en-US" altLang="ja-JP" dirty="0"/>
          </a:p>
          <a:p>
            <a:pPr marL="914400" lvl="1" indent="-514350"/>
            <a:r>
              <a:rPr lang="ja-JP" altLang="en-US" sz="1600" dirty="0"/>
              <a:t>不注意</a:t>
            </a:r>
            <a:endParaRPr lang="en-US" altLang="ja-JP" sz="1600" dirty="0"/>
          </a:p>
          <a:p>
            <a:pPr marL="914400" lvl="1" indent="-514350"/>
            <a:r>
              <a:rPr lang="ja-JP" altLang="en-US" sz="1600" dirty="0"/>
              <a:t>先行権無視</a:t>
            </a:r>
            <a:endParaRPr lang="en-US" altLang="ja-JP" sz="1600" dirty="0"/>
          </a:p>
          <a:p>
            <a:pPr marL="914400" lvl="1" indent="-514350"/>
            <a:r>
              <a:rPr lang="ja-JP" altLang="en-US" sz="1600" dirty="0"/>
              <a:t>スピード超過</a:t>
            </a:r>
            <a:endParaRPr lang="en-US" altLang="ja-JP" sz="1600" dirty="0"/>
          </a:p>
          <a:p>
            <a:pPr marL="914400" lvl="1" indent="-514350"/>
            <a:r>
              <a:rPr lang="ja-JP" altLang="en-US" sz="1600" dirty="0"/>
              <a:t>飲酒運転</a:t>
            </a:r>
            <a:r>
              <a:rPr lang="en-US" altLang="ja-JP" sz="1600" dirty="0"/>
              <a:t/>
            </a:r>
            <a:br>
              <a:rPr lang="en-US" altLang="ja-JP" sz="1600" dirty="0"/>
            </a:br>
            <a:r>
              <a:rPr lang="en-US" altLang="ja-JP" sz="1600" dirty="0"/>
              <a:t>etc.</a:t>
            </a:r>
          </a:p>
          <a:p>
            <a:pPr marL="914400" lvl="1" indent="-514350"/>
            <a:endParaRPr lang="en-US" altLang="ja-JP" sz="1600" dirty="0"/>
          </a:p>
          <a:p>
            <a:pPr marL="514350" indent="-514350">
              <a:buFont typeface="+mj-lt"/>
              <a:buAutoNum type="arabicPeriod" startAt="4"/>
            </a:pPr>
            <a:r>
              <a:rPr lang="ja-JP" altLang="en-US" dirty="0"/>
              <a:t>車種</a:t>
            </a:r>
            <a:endParaRPr lang="en-US" altLang="ja-JP" dirty="0"/>
          </a:p>
          <a:p>
            <a:pPr marL="914400" lvl="1" indent="-514350"/>
            <a:r>
              <a:rPr lang="ja-JP" altLang="en-US" sz="1600" dirty="0"/>
              <a:t>乗用車</a:t>
            </a:r>
            <a:endParaRPr lang="en-US" altLang="ja-JP" sz="1600" dirty="0"/>
          </a:p>
          <a:p>
            <a:pPr marL="914400" lvl="1" indent="-514350"/>
            <a:r>
              <a:rPr lang="ja-JP" altLang="en-US" sz="1600" dirty="0"/>
              <a:t>四輪駆動車</a:t>
            </a:r>
            <a:endParaRPr lang="en-US" altLang="ja-JP" sz="1600" dirty="0"/>
          </a:p>
          <a:p>
            <a:pPr marL="914400" lvl="1" indent="-514350"/>
            <a:r>
              <a:rPr lang="ja-JP" altLang="en-US" sz="1600" dirty="0"/>
              <a:t>タクシー</a:t>
            </a:r>
            <a:endParaRPr lang="en-US" altLang="ja-JP" sz="1600" dirty="0"/>
          </a:p>
          <a:p>
            <a:pPr marL="914400" lvl="1" indent="-514350"/>
            <a:r>
              <a:rPr lang="ja-JP" altLang="en-US" sz="1600" dirty="0"/>
              <a:t>バス</a:t>
            </a:r>
            <a:r>
              <a:rPr lang="en-US" altLang="ja-JP" sz="1600" dirty="0"/>
              <a:t/>
            </a:r>
            <a:br>
              <a:rPr lang="en-US" altLang="ja-JP" sz="1600" dirty="0"/>
            </a:br>
            <a:r>
              <a:rPr lang="en-US" altLang="ja-JP" sz="1600" dirty="0"/>
              <a:t>etc.</a:t>
            </a:r>
          </a:p>
        </p:txBody>
      </p:sp>
      <p:sp>
        <p:nvSpPr>
          <p:cNvPr id="4" name="正方形/長方形 3">
            <a:extLst>
              <a:ext uri="{FF2B5EF4-FFF2-40B4-BE49-F238E27FC236}">
                <a16:creationId xmlns:a16="http://schemas.microsoft.com/office/drawing/2014/main" xmlns="" id="{73ECE667-A985-4018-94DE-946DD66B40B9}"/>
              </a:ext>
            </a:extLst>
          </p:cNvPr>
          <p:cNvSpPr/>
          <p:nvPr/>
        </p:nvSpPr>
        <p:spPr>
          <a:xfrm>
            <a:off x="4644008" y="6765922"/>
            <a:ext cx="4572000" cy="5632311"/>
          </a:xfrm>
          <a:prstGeom prst="rect">
            <a:avLst/>
          </a:prstGeom>
        </p:spPr>
        <p:txBody>
          <a:bodyPr>
            <a:spAutoFit/>
          </a:bodyPr>
          <a:lstStyle/>
          <a:p>
            <a:pPr marL="914400" lvl="1" indent="-514350">
              <a:buFont typeface="+mj-lt"/>
              <a:buAutoNum type="arabicPeriod"/>
            </a:pPr>
            <a:r>
              <a:rPr lang="en-US" altLang="ja-JP" dirty="0"/>
              <a:t>PASSENGER VEHICLE                 306004</a:t>
            </a:r>
          </a:p>
          <a:p>
            <a:pPr marL="914400" lvl="1" indent="-514350">
              <a:buFont typeface="+mj-lt"/>
              <a:buAutoNum type="arabicPeriod"/>
            </a:pPr>
            <a:r>
              <a:rPr lang="en-US" altLang="ja-JP" dirty="0"/>
              <a:t>SPORT UTILITY / STATION WAGON     157744</a:t>
            </a:r>
          </a:p>
          <a:p>
            <a:pPr marL="914400" lvl="1" indent="-514350">
              <a:buFont typeface="+mj-lt"/>
              <a:buAutoNum type="arabicPeriod"/>
            </a:pPr>
            <a:r>
              <a:rPr lang="en-US" altLang="ja-JP" dirty="0"/>
              <a:t>TAXI                               28671</a:t>
            </a:r>
          </a:p>
          <a:p>
            <a:pPr marL="914400" lvl="1" indent="-514350">
              <a:buFont typeface="+mj-lt"/>
              <a:buAutoNum type="arabicPeriod"/>
            </a:pPr>
            <a:r>
              <a:rPr lang="en-US" altLang="ja-JP" dirty="0"/>
              <a:t>VAN                                13713</a:t>
            </a:r>
          </a:p>
          <a:p>
            <a:pPr marL="914400" lvl="1" indent="-514350">
              <a:buFont typeface="+mj-lt"/>
              <a:buAutoNum type="arabicPeriod"/>
            </a:pPr>
            <a:r>
              <a:rPr lang="en-US" altLang="ja-JP" dirty="0"/>
              <a:t>PICK-UP TRUCK                      11935</a:t>
            </a:r>
          </a:p>
          <a:p>
            <a:pPr marL="914400" lvl="1" indent="-514350">
              <a:buFont typeface="+mj-lt"/>
              <a:buAutoNum type="arabicPeriod"/>
            </a:pPr>
            <a:r>
              <a:rPr lang="en-US" altLang="ja-JP" dirty="0"/>
              <a:t>OTHER                               9716</a:t>
            </a:r>
          </a:p>
          <a:p>
            <a:pPr marL="914400" lvl="1" indent="-514350">
              <a:buFont typeface="+mj-lt"/>
              <a:buAutoNum type="arabicPeriod"/>
            </a:pPr>
            <a:r>
              <a:rPr lang="en-US" altLang="ja-JP" dirty="0"/>
              <a:t>LARGE COM VEH(6 OR MORE TIRES)      8422</a:t>
            </a:r>
          </a:p>
          <a:p>
            <a:pPr marL="914400" lvl="1" indent="-514350">
              <a:buFont typeface="+mj-lt"/>
              <a:buAutoNum type="arabicPeriod"/>
            </a:pPr>
            <a:r>
              <a:rPr lang="en-US" altLang="ja-JP" dirty="0"/>
              <a:t>UNKNOWN                             7540</a:t>
            </a:r>
          </a:p>
          <a:p>
            <a:pPr marL="914400" lvl="1" indent="-514350">
              <a:buFont typeface="+mj-lt"/>
              <a:buAutoNum type="arabicPeriod"/>
            </a:pPr>
            <a:r>
              <a:rPr lang="en-US" altLang="ja-JP" dirty="0"/>
              <a:t>SMALL COM VEH(4 TIRES)              7242</a:t>
            </a:r>
          </a:p>
          <a:p>
            <a:pPr marL="914400" lvl="1" indent="-514350">
              <a:buFont typeface="+mj-lt"/>
              <a:buAutoNum type="arabicPeriod"/>
            </a:pPr>
            <a:r>
              <a:rPr lang="en-US" altLang="ja-JP" dirty="0"/>
              <a:t>BUS                                 6819</a:t>
            </a:r>
          </a:p>
          <a:p>
            <a:pPr marL="914400" lvl="1" indent="-514350">
              <a:buFont typeface="+mj-lt"/>
              <a:buAutoNum type="arabicPeriod"/>
            </a:pPr>
            <a:r>
              <a:rPr lang="en-US" altLang="ja-JP" dirty="0"/>
              <a:t>LIVERY VEHICLE                      5937</a:t>
            </a:r>
          </a:p>
          <a:p>
            <a:pPr marL="914400" lvl="1" indent="-514350">
              <a:buFont typeface="+mj-lt"/>
              <a:buAutoNum type="arabicPeriod"/>
            </a:pPr>
            <a:r>
              <a:rPr lang="en-US" altLang="ja-JP" dirty="0"/>
              <a:t>MOTORCYCLE                          3373</a:t>
            </a:r>
          </a:p>
          <a:p>
            <a:pPr marL="914400" lvl="1" indent="-514350">
              <a:buFont typeface="+mj-lt"/>
              <a:buAutoNum type="arabicPeriod"/>
            </a:pPr>
            <a:r>
              <a:rPr lang="en-US" altLang="ja-JP" dirty="0"/>
              <a:t>BICYCLE                             3346</a:t>
            </a:r>
          </a:p>
          <a:p>
            <a:pPr marL="914400" lvl="1" indent="-514350">
              <a:buFont typeface="+mj-lt"/>
              <a:buAutoNum type="arabicPeriod"/>
            </a:pPr>
            <a:r>
              <a:rPr lang="en-US" altLang="ja-JP" dirty="0"/>
              <a:t>AMBULANCE                            981</a:t>
            </a:r>
          </a:p>
          <a:p>
            <a:pPr marL="914400" lvl="1" indent="-514350">
              <a:buFont typeface="+mj-lt"/>
              <a:buAutoNum type="arabicPeriod"/>
            </a:pPr>
            <a:r>
              <a:rPr lang="en-US" altLang="ja-JP" dirty="0"/>
              <a:t>FIRE TRUCK                           356</a:t>
            </a:r>
          </a:p>
          <a:p>
            <a:pPr marL="914400" lvl="1" indent="-514350">
              <a:buFont typeface="+mj-lt"/>
              <a:buAutoNum type="arabicPeriod"/>
            </a:pPr>
            <a:r>
              <a:rPr lang="en-US" altLang="ja-JP" dirty="0"/>
              <a:t>SCOOTER </a:t>
            </a:r>
            <a:endParaRPr lang="ja-JP" altLang="en-US" dirty="0"/>
          </a:p>
        </p:txBody>
      </p:sp>
    </p:spTree>
    <p:extLst>
      <p:ext uri="{BB962C8B-B14F-4D97-AF65-F5344CB8AC3E}">
        <p14:creationId xmlns:p14="http://schemas.microsoft.com/office/powerpoint/2010/main" val="2087097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データ分析のアウトラインと目的</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3</a:t>
            </a:fld>
            <a:endParaRPr kumimoji="1" lang="ja-JP" altLang="en-US"/>
          </a:p>
        </p:txBody>
      </p:sp>
      <p:grpSp>
        <p:nvGrpSpPr>
          <p:cNvPr id="13" name="グループ化 12"/>
          <p:cNvGrpSpPr/>
          <p:nvPr/>
        </p:nvGrpSpPr>
        <p:grpSpPr>
          <a:xfrm>
            <a:off x="1187624" y="1628800"/>
            <a:ext cx="4824536" cy="4752528"/>
            <a:chOff x="1115616" y="1700808"/>
            <a:chExt cx="4824536" cy="4752528"/>
          </a:xfrm>
        </p:grpSpPr>
        <p:sp>
          <p:nvSpPr>
            <p:cNvPr id="6" name="正方形/長方形 5"/>
            <p:cNvSpPr/>
            <p:nvPr/>
          </p:nvSpPr>
          <p:spPr>
            <a:xfrm>
              <a:off x="1115616" y="1700808"/>
              <a:ext cx="4824536"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交通事故データの概要</a:t>
              </a:r>
              <a:endParaRPr kumimoji="1" lang="ja-JP" altLang="en-US" sz="2400" dirty="0"/>
            </a:p>
          </p:txBody>
        </p:sp>
        <p:sp>
          <p:nvSpPr>
            <p:cNvPr id="7" name="下矢印 6"/>
            <p:cNvSpPr/>
            <p:nvPr/>
          </p:nvSpPr>
          <p:spPr>
            <a:xfrm>
              <a:off x="3295280" y="2564904"/>
              <a:ext cx="484632" cy="43204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8" name="正方形/長方形 7"/>
            <p:cNvSpPr/>
            <p:nvPr/>
          </p:nvSpPr>
          <p:spPr>
            <a:xfrm>
              <a:off x="1115616" y="3068960"/>
              <a:ext cx="4799873"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事故分布の特徴</a:t>
              </a:r>
              <a:r>
                <a:rPr lang="en-US" altLang="ja-JP" sz="2400" dirty="0" smtClean="0"/>
                <a:t>(</a:t>
              </a:r>
              <a:r>
                <a:rPr lang="ja-JP" altLang="en-US" sz="2400" dirty="0" smtClean="0"/>
                <a:t>偏在性</a:t>
              </a:r>
              <a:r>
                <a:rPr lang="en-US" altLang="ja-JP" sz="2400" dirty="0" smtClean="0"/>
                <a:t>)</a:t>
              </a:r>
              <a:r>
                <a:rPr lang="ja-JP" altLang="en-US" sz="2400" dirty="0" err="1"/>
                <a:t>を</a:t>
              </a:r>
              <a:r>
                <a:rPr lang="ja-JP" altLang="en-US" sz="2400" dirty="0" err="1" smtClean="0"/>
                <a:t>抽</a:t>
              </a:r>
              <a:r>
                <a:rPr lang="ja-JP" altLang="en-US" sz="2400" dirty="0" smtClean="0"/>
                <a:t>出</a:t>
              </a:r>
              <a:endParaRPr kumimoji="1" lang="ja-JP" altLang="en-US" sz="2400" dirty="0"/>
            </a:p>
          </p:txBody>
        </p:sp>
        <p:sp>
          <p:nvSpPr>
            <p:cNvPr id="9" name="正方形/長方形 8"/>
            <p:cNvSpPr/>
            <p:nvPr/>
          </p:nvSpPr>
          <p:spPr>
            <a:xfrm>
              <a:off x="1140277" y="4437112"/>
              <a:ext cx="4799873"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dirty="0" smtClean="0"/>
                <a:t>偏在性の原因の特定</a:t>
              </a:r>
              <a:endParaRPr kumimoji="1" lang="ja-JP" altLang="en-US" sz="2400" dirty="0"/>
            </a:p>
          </p:txBody>
        </p:sp>
        <p:sp>
          <p:nvSpPr>
            <p:cNvPr id="10" name="正方形/長方形 9"/>
            <p:cNvSpPr/>
            <p:nvPr/>
          </p:nvSpPr>
          <p:spPr>
            <a:xfrm>
              <a:off x="1140279" y="5733256"/>
              <a:ext cx="4799873"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ニューヨーク市へ対策を提案</a:t>
              </a:r>
              <a:endParaRPr kumimoji="1" lang="ja-JP" altLang="en-US" sz="2400" dirty="0"/>
            </a:p>
          </p:txBody>
        </p:sp>
        <p:sp>
          <p:nvSpPr>
            <p:cNvPr id="11" name="下矢印 10"/>
            <p:cNvSpPr/>
            <p:nvPr/>
          </p:nvSpPr>
          <p:spPr>
            <a:xfrm>
              <a:off x="3295280" y="3933056"/>
              <a:ext cx="484632" cy="43204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2" name="下矢印 11"/>
            <p:cNvSpPr/>
            <p:nvPr/>
          </p:nvSpPr>
          <p:spPr>
            <a:xfrm>
              <a:off x="3297899" y="5229200"/>
              <a:ext cx="484632" cy="43204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076011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事故の分布 </a:t>
            </a:r>
            <a:r>
              <a:rPr kumimoji="1" lang="en-US" altLang="ja-JP" dirty="0"/>
              <a:t>–</a:t>
            </a:r>
            <a:r>
              <a:rPr kumimoji="1" lang="ja-JP" altLang="en-US" dirty="0"/>
              <a:t>日時</a:t>
            </a:r>
            <a:r>
              <a:rPr kumimoji="1" lang="en-US" altLang="ja-JP" dirty="0"/>
              <a:t>-</a:t>
            </a:r>
            <a:endParaRPr kumimoji="1" lang="ja-JP" altLang="en-US" dirty="0"/>
          </a:p>
        </p:txBody>
      </p:sp>
      <p:sp>
        <p:nvSpPr>
          <p:cNvPr id="6" name="テキスト プレースホルダー 5"/>
          <p:cNvSpPr>
            <a:spLocks noGrp="1"/>
          </p:cNvSpPr>
          <p:nvPr>
            <p:ph type="body" idx="1"/>
          </p:nvPr>
        </p:nvSpPr>
        <p:spPr/>
        <p:txBody>
          <a:bodyPr/>
          <a:lstStyle/>
          <a:p>
            <a:r>
              <a:rPr kumimoji="1" lang="ja-JP" altLang="en-US" dirty="0"/>
              <a:t>時間帯</a:t>
            </a:r>
            <a:r>
              <a:rPr kumimoji="1" lang="en-US" altLang="ja-JP" dirty="0"/>
              <a:t>-</a:t>
            </a:r>
            <a:r>
              <a:rPr kumimoji="1" lang="ja-JP" altLang="en-US" dirty="0"/>
              <a:t>月</a:t>
            </a:r>
          </a:p>
        </p:txBody>
      </p:sp>
      <p:pic>
        <p:nvPicPr>
          <p:cNvPr id="9" name="コンテンツ プレースホルダー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4268" y="2744989"/>
            <a:ext cx="4040188" cy="2811060"/>
          </a:xfrm>
        </p:spPr>
      </p:pic>
      <p:sp>
        <p:nvSpPr>
          <p:cNvPr id="7" name="テキスト プレースホルダー 6"/>
          <p:cNvSpPr>
            <a:spLocks noGrp="1"/>
          </p:cNvSpPr>
          <p:nvPr>
            <p:ph type="body" sz="quarter" idx="3"/>
          </p:nvPr>
        </p:nvSpPr>
        <p:spPr/>
        <p:txBody>
          <a:bodyPr/>
          <a:lstStyle/>
          <a:p>
            <a:r>
              <a:rPr kumimoji="1" lang="ja-JP" altLang="en-US" dirty="0"/>
              <a:t>時間帯</a:t>
            </a:r>
            <a:r>
              <a:rPr kumimoji="1" lang="en-US" altLang="ja-JP" dirty="0"/>
              <a:t>-</a:t>
            </a:r>
            <a:r>
              <a:rPr kumimoji="1" lang="ja-JP" altLang="en-US" dirty="0"/>
              <a:t>曜日</a:t>
            </a:r>
          </a:p>
        </p:txBody>
      </p:sp>
      <p:pic>
        <p:nvPicPr>
          <p:cNvPr id="10" name="コンテンツ プレースホルダー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861049" y="2744437"/>
            <a:ext cx="4041775" cy="2812164"/>
          </a:xfrm>
        </p:spPr>
      </p:pic>
      <p:sp>
        <p:nvSpPr>
          <p:cNvPr id="2" name="テキスト ボックス 1">
            <a:extLst>
              <a:ext uri="{FF2B5EF4-FFF2-40B4-BE49-F238E27FC236}">
                <a16:creationId xmlns:a16="http://schemas.microsoft.com/office/drawing/2014/main" xmlns="" id="{CDEC7E7D-55C9-491B-81C5-678F50107109}"/>
              </a:ext>
            </a:extLst>
          </p:cNvPr>
          <p:cNvSpPr txBox="1"/>
          <p:nvPr/>
        </p:nvSpPr>
        <p:spPr>
          <a:xfrm>
            <a:off x="1660756" y="5517232"/>
            <a:ext cx="646331" cy="369332"/>
          </a:xfrm>
          <a:prstGeom prst="rect">
            <a:avLst/>
          </a:prstGeom>
          <a:noFill/>
        </p:spPr>
        <p:txBody>
          <a:bodyPr wrap="none" rtlCol="0">
            <a:spAutoFit/>
          </a:bodyPr>
          <a:lstStyle/>
          <a:p>
            <a:r>
              <a:rPr lang="ja-JP" altLang="en-US" dirty="0"/>
              <a:t>時間</a:t>
            </a:r>
            <a:endParaRPr kumimoji="1" lang="ja-JP" altLang="en-US" dirty="0"/>
          </a:p>
        </p:txBody>
      </p:sp>
      <p:sp>
        <p:nvSpPr>
          <p:cNvPr id="8" name="テキスト ボックス 7">
            <a:extLst>
              <a:ext uri="{FF2B5EF4-FFF2-40B4-BE49-F238E27FC236}">
                <a16:creationId xmlns:a16="http://schemas.microsoft.com/office/drawing/2014/main" xmlns="" id="{B0B4B6A4-76FC-4743-88D0-B45EC997C845}"/>
              </a:ext>
            </a:extLst>
          </p:cNvPr>
          <p:cNvSpPr txBox="1"/>
          <p:nvPr/>
        </p:nvSpPr>
        <p:spPr>
          <a:xfrm>
            <a:off x="6566785" y="5517232"/>
            <a:ext cx="646331" cy="369332"/>
          </a:xfrm>
          <a:prstGeom prst="rect">
            <a:avLst/>
          </a:prstGeom>
          <a:noFill/>
        </p:spPr>
        <p:txBody>
          <a:bodyPr wrap="none" rtlCol="0">
            <a:spAutoFit/>
          </a:bodyPr>
          <a:lstStyle/>
          <a:p>
            <a:r>
              <a:rPr kumimoji="1" lang="ja-JP" altLang="en-US" dirty="0"/>
              <a:t>時間</a:t>
            </a:r>
          </a:p>
        </p:txBody>
      </p:sp>
      <p:sp>
        <p:nvSpPr>
          <p:cNvPr id="11" name="テキスト ボックス 10">
            <a:extLst>
              <a:ext uri="{FF2B5EF4-FFF2-40B4-BE49-F238E27FC236}">
                <a16:creationId xmlns:a16="http://schemas.microsoft.com/office/drawing/2014/main" xmlns="" id="{02453E80-3026-4DE0-8FF7-40C73BC925D1}"/>
              </a:ext>
            </a:extLst>
          </p:cNvPr>
          <p:cNvSpPr txBox="1"/>
          <p:nvPr/>
        </p:nvSpPr>
        <p:spPr>
          <a:xfrm>
            <a:off x="-108520" y="3781187"/>
            <a:ext cx="415498" cy="369332"/>
          </a:xfrm>
          <a:prstGeom prst="rect">
            <a:avLst/>
          </a:prstGeom>
          <a:noFill/>
        </p:spPr>
        <p:txBody>
          <a:bodyPr wrap="none" rtlCol="0">
            <a:spAutoFit/>
          </a:bodyPr>
          <a:lstStyle/>
          <a:p>
            <a:r>
              <a:rPr lang="ja-JP" altLang="en-US" dirty="0"/>
              <a:t>月</a:t>
            </a:r>
            <a:endParaRPr kumimoji="1" lang="ja-JP" altLang="en-US" dirty="0"/>
          </a:p>
        </p:txBody>
      </p:sp>
      <p:sp>
        <p:nvSpPr>
          <p:cNvPr id="12" name="テキスト ボックス 11">
            <a:extLst>
              <a:ext uri="{FF2B5EF4-FFF2-40B4-BE49-F238E27FC236}">
                <a16:creationId xmlns:a16="http://schemas.microsoft.com/office/drawing/2014/main" xmlns="" id="{FDBAF4AA-7CBA-4A00-8B6B-E9582090D085}"/>
              </a:ext>
            </a:extLst>
          </p:cNvPr>
          <p:cNvSpPr txBox="1"/>
          <p:nvPr/>
        </p:nvSpPr>
        <p:spPr>
          <a:xfrm>
            <a:off x="3676980" y="2438203"/>
            <a:ext cx="877163" cy="369332"/>
          </a:xfrm>
          <a:prstGeom prst="rect">
            <a:avLst/>
          </a:prstGeom>
          <a:noFill/>
        </p:spPr>
        <p:txBody>
          <a:bodyPr wrap="none" rtlCol="0">
            <a:spAutoFit/>
          </a:bodyPr>
          <a:lstStyle/>
          <a:p>
            <a:r>
              <a:rPr kumimoji="1" lang="ja-JP" altLang="en-US" dirty="0"/>
              <a:t>事故数</a:t>
            </a:r>
          </a:p>
        </p:txBody>
      </p:sp>
      <p:sp>
        <p:nvSpPr>
          <p:cNvPr id="13" name="テキスト ボックス 12">
            <a:extLst>
              <a:ext uri="{FF2B5EF4-FFF2-40B4-BE49-F238E27FC236}">
                <a16:creationId xmlns:a16="http://schemas.microsoft.com/office/drawing/2014/main" xmlns="" id="{49851E1E-1426-4048-90E7-B03FFCAE96A8}"/>
              </a:ext>
            </a:extLst>
          </p:cNvPr>
          <p:cNvSpPr txBox="1"/>
          <p:nvPr/>
        </p:nvSpPr>
        <p:spPr>
          <a:xfrm>
            <a:off x="8231341" y="2420888"/>
            <a:ext cx="877163" cy="369332"/>
          </a:xfrm>
          <a:prstGeom prst="rect">
            <a:avLst/>
          </a:prstGeom>
          <a:noFill/>
        </p:spPr>
        <p:txBody>
          <a:bodyPr wrap="none" rtlCol="0">
            <a:spAutoFit/>
          </a:bodyPr>
          <a:lstStyle/>
          <a:p>
            <a:r>
              <a:rPr kumimoji="1" lang="ja-JP" altLang="en-US" dirty="0"/>
              <a:t>事故数</a:t>
            </a:r>
          </a:p>
        </p:txBody>
      </p:sp>
      <p:sp>
        <p:nvSpPr>
          <p:cNvPr id="14" name="テキスト ボックス 13">
            <a:extLst>
              <a:ext uri="{FF2B5EF4-FFF2-40B4-BE49-F238E27FC236}">
                <a16:creationId xmlns:a16="http://schemas.microsoft.com/office/drawing/2014/main" xmlns="" id="{D3CE1049-D0C2-45DA-B939-63FFC16D003A}"/>
              </a:ext>
            </a:extLst>
          </p:cNvPr>
          <p:cNvSpPr txBox="1"/>
          <p:nvPr/>
        </p:nvSpPr>
        <p:spPr>
          <a:xfrm>
            <a:off x="4542383" y="3596521"/>
            <a:ext cx="461665" cy="553998"/>
          </a:xfrm>
          <a:prstGeom prst="rect">
            <a:avLst/>
          </a:prstGeom>
          <a:noFill/>
        </p:spPr>
        <p:txBody>
          <a:bodyPr vert="eaVert" wrap="none" rtlCol="0">
            <a:spAutoFit/>
          </a:bodyPr>
          <a:lstStyle/>
          <a:p>
            <a:r>
              <a:rPr kumimoji="1" lang="ja-JP" altLang="en-US" dirty="0"/>
              <a:t>曜日</a:t>
            </a:r>
          </a:p>
        </p:txBody>
      </p:sp>
    </p:spTree>
    <p:extLst>
      <p:ext uri="{BB962C8B-B14F-4D97-AF65-F5344CB8AC3E}">
        <p14:creationId xmlns:p14="http://schemas.microsoft.com/office/powerpoint/2010/main" val="1704193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AF4D1DC-0351-40C6-B6F6-8C52DBCE012B}"/>
              </a:ext>
            </a:extLst>
          </p:cNvPr>
          <p:cNvSpPr>
            <a:spLocks noGrp="1"/>
          </p:cNvSpPr>
          <p:nvPr>
            <p:ph type="title"/>
          </p:nvPr>
        </p:nvSpPr>
        <p:spPr/>
        <p:txBody>
          <a:bodyPr/>
          <a:lstStyle/>
          <a:p>
            <a:r>
              <a:rPr kumimoji="1" lang="ja-JP" altLang="en-US" dirty="0"/>
              <a:t>事故の分布 </a:t>
            </a:r>
            <a:r>
              <a:rPr kumimoji="1" lang="en-US" altLang="ja-JP" dirty="0"/>
              <a:t>-</a:t>
            </a:r>
            <a:r>
              <a:rPr kumimoji="1" lang="ja-JP" altLang="en-US" dirty="0"/>
              <a:t>事故原因</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xmlns="" id="{BF7D2BE6-E13A-43DB-925F-7B5517DA9E59}"/>
              </a:ext>
            </a:extLst>
          </p:cNvPr>
          <p:cNvSpPr>
            <a:spLocks noGrp="1"/>
          </p:cNvSpPr>
          <p:nvPr>
            <p:ph idx="1"/>
          </p:nvPr>
        </p:nvSpPr>
        <p:spPr/>
        <p:txBody>
          <a:bodyPr/>
          <a:lstStyle/>
          <a:p>
            <a:r>
              <a:rPr kumimoji="1" lang="ja-JP" altLang="en-US" dirty="0"/>
              <a:t>事故原因上位</a:t>
            </a:r>
            <a:r>
              <a:rPr kumimoji="1" lang="en-US" altLang="ja-JP" dirty="0"/>
              <a:t>20</a:t>
            </a:r>
            <a:r>
              <a:rPr kumimoji="1" lang="ja-JP" altLang="en-US" dirty="0"/>
              <a:t>＋</a:t>
            </a:r>
            <a:r>
              <a:rPr kumimoji="1" lang="en-US" altLang="ja-JP" dirty="0"/>
              <a:t>others</a:t>
            </a:r>
            <a:r>
              <a:rPr kumimoji="1" lang="ja-JP" altLang="en-US" dirty="0"/>
              <a:t>の割合</a:t>
            </a:r>
          </a:p>
        </p:txBody>
      </p:sp>
      <p:pic>
        <p:nvPicPr>
          <p:cNvPr id="6" name="図 5">
            <a:extLst>
              <a:ext uri="{FF2B5EF4-FFF2-40B4-BE49-F238E27FC236}">
                <a16:creationId xmlns:a16="http://schemas.microsoft.com/office/drawing/2014/main" xmlns="" id="{27BE9EF4-00F3-4C7E-9C9E-72A283D72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92" y="2240423"/>
            <a:ext cx="8316416" cy="4620231"/>
          </a:xfrm>
          <a:prstGeom prst="rect">
            <a:avLst/>
          </a:prstGeom>
        </p:spPr>
      </p:pic>
      <p:sp>
        <p:nvSpPr>
          <p:cNvPr id="7" name="楕円 6">
            <a:extLst>
              <a:ext uri="{FF2B5EF4-FFF2-40B4-BE49-F238E27FC236}">
                <a16:creationId xmlns:a16="http://schemas.microsoft.com/office/drawing/2014/main" xmlns="" id="{D8900CF5-44A1-441D-9EFB-A6AE6911476E}"/>
              </a:ext>
            </a:extLst>
          </p:cNvPr>
          <p:cNvSpPr/>
          <p:nvPr/>
        </p:nvSpPr>
        <p:spPr>
          <a:xfrm>
            <a:off x="6300192" y="5257800"/>
            <a:ext cx="2520280" cy="532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xmlns="" id="{FA11B5F2-CF5F-49E1-BE8E-59F92B6949CA}"/>
              </a:ext>
            </a:extLst>
          </p:cNvPr>
          <p:cNvSpPr/>
          <p:nvPr/>
        </p:nvSpPr>
        <p:spPr>
          <a:xfrm>
            <a:off x="6084168" y="2931368"/>
            <a:ext cx="2520280" cy="532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xmlns="" id="{7ADCB20A-2D0A-4AA6-9DD4-0ED217293BCC}"/>
              </a:ext>
            </a:extLst>
          </p:cNvPr>
          <p:cNvSpPr/>
          <p:nvPr/>
        </p:nvSpPr>
        <p:spPr>
          <a:xfrm>
            <a:off x="755576" y="5257800"/>
            <a:ext cx="2170584" cy="532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xmlns="" id="{E2B569F3-4347-49C2-AD7B-85BE8281A219}"/>
              </a:ext>
            </a:extLst>
          </p:cNvPr>
          <p:cNvSpPr/>
          <p:nvPr/>
        </p:nvSpPr>
        <p:spPr>
          <a:xfrm>
            <a:off x="1547664" y="2751086"/>
            <a:ext cx="1805372" cy="3178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xmlns="" id="{52720D62-96B7-4A9A-A20C-27D5719B00CB}"/>
              </a:ext>
            </a:extLst>
          </p:cNvPr>
          <p:cNvSpPr/>
          <p:nvPr/>
        </p:nvSpPr>
        <p:spPr>
          <a:xfrm>
            <a:off x="2123728" y="2415379"/>
            <a:ext cx="1805372" cy="2556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7923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1286D19-C53A-42FB-B773-39CE632A8387}"/>
              </a:ext>
            </a:extLst>
          </p:cNvPr>
          <p:cNvSpPr>
            <a:spLocks noGrp="1"/>
          </p:cNvSpPr>
          <p:nvPr>
            <p:ph type="title"/>
          </p:nvPr>
        </p:nvSpPr>
        <p:spPr/>
        <p:txBody>
          <a:bodyPr/>
          <a:lstStyle/>
          <a:p>
            <a:r>
              <a:rPr kumimoji="1" lang="ja-JP" altLang="en-US" dirty="0"/>
              <a:t>①分析方針</a:t>
            </a:r>
          </a:p>
        </p:txBody>
      </p:sp>
      <p:sp>
        <p:nvSpPr>
          <p:cNvPr id="3" name="コンテンツ プレースホルダー 2">
            <a:extLst>
              <a:ext uri="{FF2B5EF4-FFF2-40B4-BE49-F238E27FC236}">
                <a16:creationId xmlns:a16="http://schemas.microsoft.com/office/drawing/2014/main" xmlns="" id="{C8F63BAC-D71B-42DF-A084-B5F50B94E72F}"/>
              </a:ext>
            </a:extLst>
          </p:cNvPr>
          <p:cNvSpPr>
            <a:spLocks noGrp="1"/>
          </p:cNvSpPr>
          <p:nvPr>
            <p:ph idx="1"/>
          </p:nvPr>
        </p:nvSpPr>
        <p:spPr>
          <a:xfrm>
            <a:off x="457200" y="1600200"/>
            <a:ext cx="8229600" cy="4853136"/>
          </a:xfrm>
        </p:spPr>
        <p:txBody>
          <a:bodyPr>
            <a:normAutofit/>
          </a:bodyPr>
          <a:lstStyle/>
          <a:p>
            <a:pPr marL="571500" indent="-571500">
              <a:buFont typeface="+mj-lt"/>
              <a:buAutoNum type="romanLcPeriod"/>
            </a:pPr>
            <a:r>
              <a:rPr kumimoji="1" lang="ja-JP" altLang="en-US" sz="2400" dirty="0"/>
              <a:t>特定の事故原因の事故を抽出し、事故数上位の</a:t>
            </a:r>
            <a:r>
              <a:rPr kumimoji="1" lang="en-US" altLang="ja-JP" sz="2400" dirty="0"/>
              <a:t>Street()</a:t>
            </a:r>
            <a:r>
              <a:rPr kumimoji="1" lang="ja-JP" altLang="en-US" sz="2400" dirty="0"/>
              <a:t>を求める。</a:t>
            </a:r>
            <a:r>
              <a:rPr kumimoji="1" lang="en-US" altLang="ja-JP" sz="2400" dirty="0"/>
              <a:t/>
            </a:r>
            <a:br>
              <a:rPr kumimoji="1" lang="en-US" altLang="ja-JP" sz="2400" dirty="0"/>
            </a:br>
            <a:endParaRPr kumimoji="1" lang="en-US" altLang="ja-JP" sz="2400" dirty="0"/>
          </a:p>
          <a:p>
            <a:pPr marL="514350" indent="-514350">
              <a:buFont typeface="+mj-lt"/>
              <a:buAutoNum type="romanLcPeriod"/>
            </a:pPr>
            <a:r>
              <a:rPr lang="ja-JP" altLang="en-US" sz="2400" dirty="0"/>
              <a:t>全事故のうち事故数上位の</a:t>
            </a:r>
            <a:r>
              <a:rPr lang="en-US" altLang="ja-JP" sz="2400" dirty="0"/>
              <a:t>Street</a:t>
            </a:r>
            <a:r>
              <a:rPr lang="ja-JP" altLang="en-US" sz="2400" dirty="0"/>
              <a:t>と比較する。</a:t>
            </a:r>
            <a:r>
              <a:rPr lang="en-US" altLang="ja-JP" sz="2400" dirty="0"/>
              <a:t/>
            </a:r>
            <a:br>
              <a:rPr lang="en-US" altLang="ja-JP" sz="2400" dirty="0"/>
            </a:br>
            <a:endParaRPr lang="en-US" altLang="ja-JP" sz="2400" dirty="0"/>
          </a:p>
          <a:p>
            <a:pPr marL="514350" indent="-514350">
              <a:buFont typeface="+mj-lt"/>
              <a:buAutoNum type="romanLcPeriod"/>
            </a:pPr>
            <a:r>
              <a:rPr lang="ja-JP" altLang="en-US" sz="2400" dirty="0"/>
              <a:t>「</a:t>
            </a:r>
            <a:r>
              <a:rPr lang="en-US" altLang="ja-JP" sz="2400" dirty="0"/>
              <a:t>ⅰ</a:t>
            </a:r>
            <a:r>
              <a:rPr lang="ja-JP" altLang="en-US" sz="2400" dirty="0"/>
              <a:t>で上位だが</a:t>
            </a:r>
            <a:r>
              <a:rPr lang="en-US" altLang="ja-JP" sz="2400" dirty="0"/>
              <a:t>ⅱ</a:t>
            </a:r>
            <a:r>
              <a:rPr lang="ja-JP" altLang="en-US" sz="2400" dirty="0"/>
              <a:t>で上位ではない</a:t>
            </a:r>
            <a:r>
              <a:rPr lang="en-US" altLang="ja-JP" sz="2400" dirty="0"/>
              <a:t>Street</a:t>
            </a:r>
            <a:r>
              <a:rPr lang="ja-JP" altLang="en-US" sz="2400" dirty="0"/>
              <a:t>」は、「特定の事故原因が多発する</a:t>
            </a:r>
            <a:r>
              <a:rPr lang="en-US" altLang="ja-JP" sz="2400" dirty="0"/>
              <a:t>Street</a:t>
            </a:r>
            <a:r>
              <a:rPr lang="ja-JP" altLang="en-US" sz="2400" dirty="0"/>
              <a:t>」であると考えられる。</a:t>
            </a:r>
            <a:r>
              <a:rPr lang="en-US" altLang="ja-JP" sz="2400" dirty="0"/>
              <a:t/>
            </a:r>
            <a:br>
              <a:rPr lang="en-US" altLang="ja-JP" sz="2400" dirty="0"/>
            </a:br>
            <a:endParaRPr lang="en-US" altLang="ja-JP" sz="2400" dirty="0"/>
          </a:p>
          <a:p>
            <a:pPr marL="514350" indent="-514350">
              <a:buFont typeface="+mj-lt"/>
              <a:buAutoNum type="romanLcPeriod"/>
            </a:pPr>
            <a:r>
              <a:rPr lang="ja-JP" altLang="en-US" sz="2400" dirty="0"/>
              <a:t>その</a:t>
            </a:r>
            <a:r>
              <a:rPr lang="en-US" altLang="ja-JP" sz="2400" dirty="0"/>
              <a:t>Street</a:t>
            </a:r>
            <a:r>
              <a:rPr lang="ja-JP" altLang="en-US" sz="2400" dirty="0"/>
              <a:t>において、事故原因を抑制する対策を提案する。</a:t>
            </a:r>
            <a:endParaRPr lang="en-US" altLang="ja-JP" sz="2400" dirty="0"/>
          </a:p>
          <a:p>
            <a:pPr marL="514350" indent="-514350">
              <a:buFont typeface="+mj-lt"/>
              <a:buAutoNum type="romanLcPeriod"/>
            </a:pPr>
            <a:endParaRPr lang="en-US" altLang="ja-JP" sz="2400" dirty="0"/>
          </a:p>
          <a:p>
            <a:endParaRPr kumimoji="1" lang="ja-JP" altLang="en-US" sz="2400" dirty="0"/>
          </a:p>
        </p:txBody>
      </p:sp>
    </p:spTree>
    <p:extLst>
      <p:ext uri="{BB962C8B-B14F-4D97-AF65-F5344CB8AC3E}">
        <p14:creationId xmlns:p14="http://schemas.microsoft.com/office/powerpoint/2010/main" val="848670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Failure to Yield Right-of-Way</a:t>
            </a:r>
            <a:endParaRPr kumimoji="1" lang="ja-JP" altLang="en-US" dirty="0"/>
          </a:p>
        </p:txBody>
      </p:sp>
      <p:sp>
        <p:nvSpPr>
          <p:cNvPr id="7" name="テキスト プレースホルダー 6">
            <a:extLst>
              <a:ext uri="{FF2B5EF4-FFF2-40B4-BE49-F238E27FC236}">
                <a16:creationId xmlns:a16="http://schemas.microsoft.com/office/drawing/2014/main" xmlns="" id="{674CF852-0243-4035-8E75-5463D5FEA7A3}"/>
              </a:ext>
            </a:extLst>
          </p:cNvPr>
          <p:cNvSpPr>
            <a:spLocks noGrp="1"/>
          </p:cNvSpPr>
          <p:nvPr>
            <p:ph type="body" idx="1"/>
          </p:nvPr>
        </p:nvSpPr>
        <p:spPr/>
        <p:txBody>
          <a:bodyPr>
            <a:normAutofit/>
          </a:bodyPr>
          <a:lstStyle/>
          <a:p>
            <a:r>
              <a:rPr lang="ja-JP" altLang="en-US" dirty="0"/>
              <a:t>事故数上位</a:t>
            </a:r>
            <a:r>
              <a:rPr lang="en-US" altLang="ja-JP" dirty="0"/>
              <a:t>TOP10</a:t>
            </a:r>
            <a:r>
              <a:rPr lang="ja-JP" altLang="en-US" dirty="0"/>
              <a:t>の</a:t>
            </a:r>
            <a:r>
              <a:rPr lang="en-US" altLang="ja-JP" dirty="0"/>
              <a:t>Street</a:t>
            </a:r>
            <a:endParaRPr lang="ja-JP" altLang="en-US" dirty="0"/>
          </a:p>
        </p:txBody>
      </p:sp>
      <p:sp>
        <p:nvSpPr>
          <p:cNvPr id="8" name="テキスト プレースホルダー 7">
            <a:extLst>
              <a:ext uri="{FF2B5EF4-FFF2-40B4-BE49-F238E27FC236}">
                <a16:creationId xmlns:a16="http://schemas.microsoft.com/office/drawing/2014/main" xmlns="" id="{69E71C01-6BB3-4946-9C56-F77A1CFFF3A8}"/>
              </a:ext>
            </a:extLst>
          </p:cNvPr>
          <p:cNvSpPr>
            <a:spLocks noGrp="1"/>
          </p:cNvSpPr>
          <p:nvPr>
            <p:ph type="body" sz="quarter" idx="3"/>
          </p:nvPr>
        </p:nvSpPr>
        <p:spPr/>
        <p:txBody>
          <a:bodyPr>
            <a:normAutofit fontScale="70000" lnSpcReduction="20000"/>
          </a:bodyPr>
          <a:lstStyle/>
          <a:p>
            <a:r>
              <a:rPr lang="en-US" altLang="ja-JP" dirty="0"/>
              <a:t>Failure to Yield Right-of-Way</a:t>
            </a:r>
            <a:r>
              <a:rPr lang="ja-JP" altLang="en-US" dirty="0"/>
              <a:t>が事故原因の</a:t>
            </a:r>
            <a:endParaRPr lang="en-US" altLang="ja-JP" dirty="0"/>
          </a:p>
          <a:p>
            <a:r>
              <a:rPr lang="ja-JP" altLang="en-US" dirty="0"/>
              <a:t>事故数上位</a:t>
            </a:r>
            <a:r>
              <a:rPr lang="en-US" altLang="ja-JP" dirty="0"/>
              <a:t>TOP10</a:t>
            </a:r>
            <a:r>
              <a:rPr lang="ja-JP" altLang="en-US" dirty="0"/>
              <a:t>の</a:t>
            </a:r>
            <a:r>
              <a:rPr lang="en-US" altLang="ja-JP" dirty="0"/>
              <a:t>Street</a:t>
            </a:r>
            <a:endParaRPr lang="ja-JP" altLang="en-US" dirty="0"/>
          </a:p>
        </p:txBody>
      </p:sp>
      <p:pic>
        <p:nvPicPr>
          <p:cNvPr id="30" name="コンテンツ プレースホルダー 29">
            <a:extLst>
              <a:ext uri="{FF2B5EF4-FFF2-40B4-BE49-F238E27FC236}">
                <a16:creationId xmlns:a16="http://schemas.microsoft.com/office/drawing/2014/main" xmlns="" id="{213FCA2E-43B4-45A4-800E-6D31D06003E9}"/>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645025" y="2860180"/>
            <a:ext cx="4041775" cy="2580677"/>
          </a:xfrm>
        </p:spPr>
      </p:pic>
      <p:pic>
        <p:nvPicPr>
          <p:cNvPr id="34" name="コンテンツ プレースホルダー 33">
            <a:extLst>
              <a:ext uri="{FF2B5EF4-FFF2-40B4-BE49-F238E27FC236}">
                <a16:creationId xmlns:a16="http://schemas.microsoft.com/office/drawing/2014/main" xmlns="" id="{94DEF2FC-EB77-4473-A6F1-EFBAB0603D8C}"/>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2860687"/>
            <a:ext cx="4040188" cy="2579664"/>
          </a:xfrm>
        </p:spPr>
      </p:pic>
      <p:sp>
        <p:nvSpPr>
          <p:cNvPr id="26" name="楕円 25">
            <a:extLst>
              <a:ext uri="{FF2B5EF4-FFF2-40B4-BE49-F238E27FC236}">
                <a16:creationId xmlns:a16="http://schemas.microsoft.com/office/drawing/2014/main" xmlns="" id="{3E40C3C2-70AB-46D3-A846-1EA68B201B98}"/>
              </a:ext>
            </a:extLst>
          </p:cNvPr>
          <p:cNvSpPr/>
          <p:nvPr/>
        </p:nvSpPr>
        <p:spPr>
          <a:xfrm>
            <a:off x="4572000" y="4077073"/>
            <a:ext cx="136815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5351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90AB2D2-1F14-45DE-9144-A8632EDE9037}"/>
              </a:ext>
            </a:extLst>
          </p:cNvPr>
          <p:cNvSpPr>
            <a:spLocks noGrp="1"/>
          </p:cNvSpPr>
          <p:nvPr>
            <p:ph type="title"/>
          </p:nvPr>
        </p:nvSpPr>
        <p:spPr/>
        <p:txBody>
          <a:bodyPr/>
          <a:lstStyle/>
          <a:p>
            <a:r>
              <a:rPr kumimoji="1" lang="en-US" altLang="ja-JP" dirty="0"/>
              <a:t>Turning Improperly</a:t>
            </a:r>
            <a:endParaRPr kumimoji="1" lang="ja-JP" altLang="en-US" dirty="0"/>
          </a:p>
        </p:txBody>
      </p:sp>
      <p:sp>
        <p:nvSpPr>
          <p:cNvPr id="5" name="テキスト プレースホルダー 4">
            <a:extLst>
              <a:ext uri="{FF2B5EF4-FFF2-40B4-BE49-F238E27FC236}">
                <a16:creationId xmlns:a16="http://schemas.microsoft.com/office/drawing/2014/main" xmlns="" id="{D8990731-8A55-4262-80EC-36306237A715}"/>
              </a:ext>
            </a:extLst>
          </p:cNvPr>
          <p:cNvSpPr>
            <a:spLocks noGrp="1"/>
          </p:cNvSpPr>
          <p:nvPr>
            <p:ph type="body" idx="1"/>
          </p:nvPr>
        </p:nvSpPr>
        <p:spPr/>
        <p:txBody>
          <a:bodyPr>
            <a:normAutofit fontScale="77500" lnSpcReduction="20000"/>
          </a:bodyPr>
          <a:lstStyle/>
          <a:p>
            <a:endParaRPr lang="en-US" altLang="ja-JP" dirty="0"/>
          </a:p>
          <a:p>
            <a:r>
              <a:rPr lang="ja-JP" altLang="en-US" dirty="0"/>
              <a:t>事故数上位</a:t>
            </a:r>
            <a:r>
              <a:rPr lang="en-US" altLang="ja-JP" dirty="0"/>
              <a:t>TOP10</a:t>
            </a:r>
            <a:r>
              <a:rPr lang="ja-JP" altLang="en-US" dirty="0"/>
              <a:t>の</a:t>
            </a:r>
            <a:r>
              <a:rPr lang="en-US" altLang="ja-JP" dirty="0"/>
              <a:t>Street</a:t>
            </a:r>
            <a:endParaRPr lang="ja-JP" altLang="en-US" dirty="0"/>
          </a:p>
        </p:txBody>
      </p:sp>
      <p:sp>
        <p:nvSpPr>
          <p:cNvPr id="6" name="テキスト プレースホルダー 5">
            <a:extLst>
              <a:ext uri="{FF2B5EF4-FFF2-40B4-BE49-F238E27FC236}">
                <a16:creationId xmlns:a16="http://schemas.microsoft.com/office/drawing/2014/main" xmlns="" id="{2B119ED0-ABE6-483E-A455-E3C33235BF81}"/>
              </a:ext>
            </a:extLst>
          </p:cNvPr>
          <p:cNvSpPr>
            <a:spLocks noGrp="1"/>
          </p:cNvSpPr>
          <p:nvPr>
            <p:ph type="body" sz="quarter" idx="3"/>
          </p:nvPr>
        </p:nvSpPr>
        <p:spPr/>
        <p:txBody>
          <a:bodyPr>
            <a:normAutofit fontScale="77500" lnSpcReduction="20000"/>
          </a:bodyPr>
          <a:lstStyle/>
          <a:p>
            <a:r>
              <a:rPr lang="en-US" altLang="ja-JP" dirty="0"/>
              <a:t>Turning Improperly</a:t>
            </a:r>
            <a:r>
              <a:rPr lang="ja-JP" altLang="en-US" dirty="0"/>
              <a:t>が事故原因の</a:t>
            </a:r>
            <a:endParaRPr lang="en-US" altLang="ja-JP" dirty="0"/>
          </a:p>
          <a:p>
            <a:r>
              <a:rPr lang="ja-JP" altLang="en-US" dirty="0"/>
              <a:t>事故数上位</a:t>
            </a:r>
            <a:r>
              <a:rPr lang="en-US" altLang="ja-JP" dirty="0"/>
              <a:t>TOP10</a:t>
            </a:r>
            <a:r>
              <a:rPr lang="ja-JP" altLang="en-US" dirty="0"/>
              <a:t>の</a:t>
            </a:r>
            <a:r>
              <a:rPr lang="en-US" altLang="ja-JP" dirty="0"/>
              <a:t>Street</a:t>
            </a:r>
            <a:endParaRPr lang="ja-JP" altLang="en-US" dirty="0"/>
          </a:p>
        </p:txBody>
      </p:sp>
      <p:pic>
        <p:nvPicPr>
          <p:cNvPr id="22" name="コンテンツ プレースホルダー 21">
            <a:extLst>
              <a:ext uri="{FF2B5EF4-FFF2-40B4-BE49-F238E27FC236}">
                <a16:creationId xmlns:a16="http://schemas.microsoft.com/office/drawing/2014/main" xmlns="" id="{A85159B9-7728-4750-A878-AD5C59ED823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2860687"/>
            <a:ext cx="4040188" cy="2579664"/>
          </a:xfrm>
        </p:spPr>
      </p:pic>
      <p:pic>
        <p:nvPicPr>
          <p:cNvPr id="26" name="コンテンツ プレースホルダー 25">
            <a:extLst>
              <a:ext uri="{FF2B5EF4-FFF2-40B4-BE49-F238E27FC236}">
                <a16:creationId xmlns:a16="http://schemas.microsoft.com/office/drawing/2014/main" xmlns="" id="{76672865-7B03-4D98-95DE-6DF95C17E6DF}"/>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645025" y="2879787"/>
            <a:ext cx="4041775" cy="2541463"/>
          </a:xfrm>
        </p:spPr>
      </p:pic>
      <p:sp>
        <p:nvSpPr>
          <p:cNvPr id="27" name="楕円 26">
            <a:extLst>
              <a:ext uri="{FF2B5EF4-FFF2-40B4-BE49-F238E27FC236}">
                <a16:creationId xmlns:a16="http://schemas.microsoft.com/office/drawing/2014/main" xmlns="" id="{E8A86319-DA3E-4629-9860-7A9E617B4796}"/>
              </a:ext>
            </a:extLst>
          </p:cNvPr>
          <p:cNvSpPr/>
          <p:nvPr/>
        </p:nvSpPr>
        <p:spPr>
          <a:xfrm>
            <a:off x="4579615" y="3573016"/>
            <a:ext cx="136815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0457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8A47ECD9-6329-4B77-8D6F-A604A3D44354}"/>
              </a:ext>
            </a:extLst>
          </p:cNvPr>
          <p:cNvSpPr>
            <a:spLocks noGrp="1"/>
          </p:cNvSpPr>
          <p:nvPr>
            <p:ph type="title"/>
          </p:nvPr>
        </p:nvSpPr>
        <p:spPr/>
        <p:txBody>
          <a:bodyPr/>
          <a:lstStyle/>
          <a:p>
            <a:r>
              <a:rPr lang="en-US" altLang="ja-JP" dirty="0"/>
              <a:t>Pavement Slippery</a:t>
            </a:r>
            <a:endParaRPr kumimoji="1" lang="ja-JP" altLang="en-US" dirty="0"/>
          </a:p>
        </p:txBody>
      </p:sp>
      <p:sp>
        <p:nvSpPr>
          <p:cNvPr id="3" name="テキスト プレースホルダー 2">
            <a:extLst>
              <a:ext uri="{FF2B5EF4-FFF2-40B4-BE49-F238E27FC236}">
                <a16:creationId xmlns:a16="http://schemas.microsoft.com/office/drawing/2014/main" xmlns="" id="{B66BB178-3B3D-4C38-8B34-D42B24FCE0D0}"/>
              </a:ext>
            </a:extLst>
          </p:cNvPr>
          <p:cNvSpPr>
            <a:spLocks noGrp="1"/>
          </p:cNvSpPr>
          <p:nvPr>
            <p:ph type="body" idx="1"/>
          </p:nvPr>
        </p:nvSpPr>
        <p:spPr/>
        <p:txBody>
          <a:bodyPr>
            <a:normAutofit/>
          </a:bodyPr>
          <a:lstStyle/>
          <a:p>
            <a:r>
              <a:rPr lang="ja-JP" altLang="en-US" dirty="0"/>
              <a:t>事故数上位</a:t>
            </a:r>
            <a:r>
              <a:rPr lang="en-US" altLang="ja-JP" dirty="0"/>
              <a:t>TOP10</a:t>
            </a:r>
            <a:r>
              <a:rPr lang="ja-JP" altLang="en-US" dirty="0"/>
              <a:t>の</a:t>
            </a:r>
            <a:r>
              <a:rPr lang="en-US" altLang="ja-JP" dirty="0"/>
              <a:t>Street</a:t>
            </a:r>
            <a:endParaRPr kumimoji="1" lang="ja-JP" altLang="en-US" dirty="0"/>
          </a:p>
        </p:txBody>
      </p:sp>
      <p:sp>
        <p:nvSpPr>
          <p:cNvPr id="4" name="テキスト プレースホルダー 3">
            <a:extLst>
              <a:ext uri="{FF2B5EF4-FFF2-40B4-BE49-F238E27FC236}">
                <a16:creationId xmlns:a16="http://schemas.microsoft.com/office/drawing/2014/main" xmlns="" id="{FC4EF4B3-95BE-4E1C-9FA1-19D1578C2854}"/>
              </a:ext>
            </a:extLst>
          </p:cNvPr>
          <p:cNvSpPr>
            <a:spLocks noGrp="1"/>
          </p:cNvSpPr>
          <p:nvPr>
            <p:ph type="body" sz="quarter" idx="3"/>
          </p:nvPr>
        </p:nvSpPr>
        <p:spPr/>
        <p:txBody>
          <a:bodyPr>
            <a:normAutofit fontScale="77500" lnSpcReduction="20000"/>
          </a:bodyPr>
          <a:lstStyle/>
          <a:p>
            <a:r>
              <a:rPr lang="en-US" altLang="ja-JP" dirty="0"/>
              <a:t>Pavement Slippery</a:t>
            </a:r>
            <a:r>
              <a:rPr lang="ja-JP" altLang="en-US" dirty="0"/>
              <a:t>が事故原因の</a:t>
            </a:r>
            <a:endParaRPr lang="en-US" altLang="ja-JP" dirty="0"/>
          </a:p>
          <a:p>
            <a:r>
              <a:rPr lang="ja-JP" altLang="en-US" dirty="0"/>
              <a:t>事故数上位</a:t>
            </a:r>
            <a:r>
              <a:rPr lang="en-US" altLang="ja-JP" dirty="0"/>
              <a:t>TOP10</a:t>
            </a:r>
            <a:r>
              <a:rPr lang="ja-JP" altLang="en-US" dirty="0"/>
              <a:t>の</a:t>
            </a:r>
            <a:r>
              <a:rPr lang="en-US" altLang="ja-JP" dirty="0"/>
              <a:t>Street</a:t>
            </a:r>
            <a:endParaRPr lang="ja-JP" altLang="en-US" dirty="0"/>
          </a:p>
        </p:txBody>
      </p:sp>
      <p:pic>
        <p:nvPicPr>
          <p:cNvPr id="15" name="コンテンツ プレースホルダー 14">
            <a:extLst>
              <a:ext uri="{FF2B5EF4-FFF2-40B4-BE49-F238E27FC236}">
                <a16:creationId xmlns:a16="http://schemas.microsoft.com/office/drawing/2014/main" xmlns="" id="{EEF22B28-1A51-4627-8726-34D2F7897F6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860687"/>
            <a:ext cx="4040188" cy="2579664"/>
          </a:xfrm>
        </p:spPr>
      </p:pic>
      <p:pic>
        <p:nvPicPr>
          <p:cNvPr id="20" name="コンテンツ プレースホルダー 19">
            <a:extLst>
              <a:ext uri="{FF2B5EF4-FFF2-40B4-BE49-F238E27FC236}">
                <a16:creationId xmlns:a16="http://schemas.microsoft.com/office/drawing/2014/main" xmlns="" id="{99E5CBB0-0A0B-47BD-A34F-3B3385FBE0F1}"/>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883455"/>
            <a:ext cx="4041775" cy="2534128"/>
          </a:xfrm>
        </p:spPr>
      </p:pic>
      <p:sp>
        <p:nvSpPr>
          <p:cNvPr id="21" name="楕円 20">
            <a:extLst>
              <a:ext uri="{FF2B5EF4-FFF2-40B4-BE49-F238E27FC236}">
                <a16:creationId xmlns:a16="http://schemas.microsoft.com/office/drawing/2014/main" xmlns="" id="{DA80E6B5-7F59-4C04-B668-157781CD32B5}"/>
              </a:ext>
            </a:extLst>
          </p:cNvPr>
          <p:cNvSpPr/>
          <p:nvPr/>
        </p:nvSpPr>
        <p:spPr>
          <a:xfrm>
            <a:off x="4572000" y="4077073"/>
            <a:ext cx="136815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3436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6657E53-067A-4B34-9C44-8333FE5FE8D8}"/>
              </a:ext>
            </a:extLst>
          </p:cNvPr>
          <p:cNvSpPr>
            <a:spLocks noGrp="1"/>
          </p:cNvSpPr>
          <p:nvPr>
            <p:ph type="title"/>
          </p:nvPr>
        </p:nvSpPr>
        <p:spPr/>
        <p:txBody>
          <a:bodyPr/>
          <a:lstStyle/>
          <a:p>
            <a:r>
              <a:rPr lang="en-US" altLang="ja-JP" dirty="0"/>
              <a:t>Alcohol Involvement</a:t>
            </a:r>
            <a:endParaRPr kumimoji="1" lang="ja-JP" altLang="en-US" dirty="0"/>
          </a:p>
        </p:txBody>
      </p:sp>
      <p:sp>
        <p:nvSpPr>
          <p:cNvPr id="5" name="テキスト プレースホルダー 4">
            <a:extLst>
              <a:ext uri="{FF2B5EF4-FFF2-40B4-BE49-F238E27FC236}">
                <a16:creationId xmlns:a16="http://schemas.microsoft.com/office/drawing/2014/main" xmlns="" id="{46659387-C1FC-4C98-A1A9-82B29469C6E1}"/>
              </a:ext>
            </a:extLst>
          </p:cNvPr>
          <p:cNvSpPr>
            <a:spLocks noGrp="1"/>
          </p:cNvSpPr>
          <p:nvPr>
            <p:ph type="body" idx="1"/>
          </p:nvPr>
        </p:nvSpPr>
        <p:spPr/>
        <p:txBody>
          <a:bodyPr>
            <a:normAutofit/>
          </a:bodyPr>
          <a:lstStyle/>
          <a:p>
            <a:r>
              <a:rPr lang="ja-JP" altLang="en-US" dirty="0"/>
              <a:t>事故数上位</a:t>
            </a:r>
            <a:r>
              <a:rPr lang="en-US" altLang="ja-JP" dirty="0"/>
              <a:t>TOP10</a:t>
            </a:r>
            <a:r>
              <a:rPr lang="ja-JP" altLang="en-US" dirty="0"/>
              <a:t>の</a:t>
            </a:r>
            <a:r>
              <a:rPr lang="en-US" altLang="ja-JP" dirty="0"/>
              <a:t>Street</a:t>
            </a:r>
            <a:endParaRPr lang="ja-JP" altLang="en-US" dirty="0"/>
          </a:p>
        </p:txBody>
      </p:sp>
      <p:sp>
        <p:nvSpPr>
          <p:cNvPr id="6" name="テキスト プレースホルダー 5">
            <a:extLst>
              <a:ext uri="{FF2B5EF4-FFF2-40B4-BE49-F238E27FC236}">
                <a16:creationId xmlns:a16="http://schemas.microsoft.com/office/drawing/2014/main" xmlns="" id="{5B6D11D2-690A-4620-84A1-19CA6FD56F61}"/>
              </a:ext>
            </a:extLst>
          </p:cNvPr>
          <p:cNvSpPr>
            <a:spLocks noGrp="1"/>
          </p:cNvSpPr>
          <p:nvPr>
            <p:ph type="body" sz="quarter" idx="3"/>
          </p:nvPr>
        </p:nvSpPr>
        <p:spPr/>
        <p:txBody>
          <a:bodyPr>
            <a:normAutofit fontScale="77500" lnSpcReduction="20000"/>
          </a:bodyPr>
          <a:lstStyle/>
          <a:p>
            <a:r>
              <a:rPr lang="en-US" altLang="ja-JP" dirty="0"/>
              <a:t>Alcohol Involvement</a:t>
            </a:r>
            <a:r>
              <a:rPr lang="ja-JP" altLang="en-US" dirty="0"/>
              <a:t>が事故原因の</a:t>
            </a:r>
            <a:endParaRPr lang="en-US" altLang="ja-JP" dirty="0"/>
          </a:p>
          <a:p>
            <a:r>
              <a:rPr lang="ja-JP" altLang="en-US" dirty="0"/>
              <a:t>事故数上位</a:t>
            </a:r>
            <a:r>
              <a:rPr lang="en-US" altLang="ja-JP" dirty="0"/>
              <a:t>TOP10</a:t>
            </a:r>
            <a:r>
              <a:rPr lang="ja-JP" altLang="en-US" dirty="0"/>
              <a:t>の</a:t>
            </a:r>
            <a:r>
              <a:rPr lang="en-US" altLang="ja-JP" dirty="0"/>
              <a:t>Street</a:t>
            </a:r>
            <a:endParaRPr lang="ja-JP" altLang="en-US" dirty="0"/>
          </a:p>
        </p:txBody>
      </p:sp>
      <p:pic>
        <p:nvPicPr>
          <p:cNvPr id="17" name="コンテンツ プレースホルダー 16">
            <a:extLst>
              <a:ext uri="{FF2B5EF4-FFF2-40B4-BE49-F238E27FC236}">
                <a16:creationId xmlns:a16="http://schemas.microsoft.com/office/drawing/2014/main" xmlns="" id="{50C6BB3A-558F-4BDF-8676-418A98796621}"/>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860687"/>
            <a:ext cx="4040188" cy="2579664"/>
          </a:xfrm>
        </p:spPr>
      </p:pic>
      <p:pic>
        <p:nvPicPr>
          <p:cNvPr id="21" name="コンテンツ プレースホルダー 20">
            <a:extLst>
              <a:ext uri="{FF2B5EF4-FFF2-40B4-BE49-F238E27FC236}">
                <a16:creationId xmlns:a16="http://schemas.microsoft.com/office/drawing/2014/main" xmlns="" id="{23268CC3-C5F8-4BFB-9BA3-FD139A320AA5}"/>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860180"/>
            <a:ext cx="4041775" cy="2580677"/>
          </a:xfrm>
        </p:spPr>
      </p:pic>
      <p:sp>
        <p:nvSpPr>
          <p:cNvPr id="22" name="楕円 21">
            <a:extLst>
              <a:ext uri="{FF2B5EF4-FFF2-40B4-BE49-F238E27FC236}">
                <a16:creationId xmlns:a16="http://schemas.microsoft.com/office/drawing/2014/main" xmlns="" id="{4F5B7483-5DC5-4D88-9891-CCE695C3C65E}"/>
              </a:ext>
            </a:extLst>
          </p:cNvPr>
          <p:cNvSpPr/>
          <p:nvPr/>
        </p:nvSpPr>
        <p:spPr>
          <a:xfrm>
            <a:off x="4572000" y="4077073"/>
            <a:ext cx="136815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5349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C58B0A3-38AB-4818-BB7C-22ADCBC0EA24}"/>
              </a:ext>
            </a:extLst>
          </p:cNvPr>
          <p:cNvSpPr>
            <a:spLocks noGrp="1"/>
          </p:cNvSpPr>
          <p:nvPr>
            <p:ph type="title"/>
          </p:nvPr>
        </p:nvSpPr>
        <p:spPr>
          <a:xfrm>
            <a:off x="457200" y="274638"/>
            <a:ext cx="8363272" cy="1143000"/>
          </a:xfrm>
        </p:spPr>
        <p:txBody>
          <a:bodyPr>
            <a:normAutofit/>
          </a:bodyPr>
          <a:lstStyle/>
          <a:p>
            <a:r>
              <a:rPr lang="ja-JP" altLang="en-US" dirty="0"/>
              <a:t>②</a:t>
            </a:r>
            <a:r>
              <a:rPr kumimoji="1" lang="en-US" altLang="ja-JP" dirty="0"/>
              <a:t> Driver’s inattention</a:t>
            </a:r>
            <a:r>
              <a:rPr kumimoji="1" lang="ja-JP" altLang="en-US" dirty="0"/>
              <a:t>のクラスタリング</a:t>
            </a:r>
          </a:p>
        </p:txBody>
      </p:sp>
      <p:sp>
        <p:nvSpPr>
          <p:cNvPr id="3" name="コンテンツ プレースホルダー 2">
            <a:extLst>
              <a:ext uri="{FF2B5EF4-FFF2-40B4-BE49-F238E27FC236}">
                <a16:creationId xmlns:a16="http://schemas.microsoft.com/office/drawing/2014/main" xmlns="" id="{BB099527-45A8-4217-A9C7-3B98F3C303FB}"/>
              </a:ext>
            </a:extLst>
          </p:cNvPr>
          <p:cNvSpPr>
            <a:spLocks noGrp="1"/>
          </p:cNvSpPr>
          <p:nvPr>
            <p:ph idx="1"/>
          </p:nvPr>
        </p:nvSpPr>
        <p:spPr/>
        <p:txBody>
          <a:bodyPr/>
          <a:lstStyle/>
          <a:p>
            <a:pPr marL="0" indent="0">
              <a:buNone/>
            </a:pPr>
            <a:r>
              <a:rPr kumimoji="1" lang="ja-JP" altLang="en-US" dirty="0"/>
              <a:t>分析方針</a:t>
            </a:r>
            <a:endParaRPr kumimoji="1" lang="en-US" altLang="ja-JP" dirty="0"/>
          </a:p>
          <a:p>
            <a:pPr marL="571500" indent="-571500">
              <a:buFont typeface="+mj-lt"/>
              <a:buAutoNum type="romanLcPeriod"/>
            </a:pPr>
            <a:r>
              <a:rPr kumimoji="1" lang="ja-JP" altLang="en-US" dirty="0"/>
              <a:t>事故原因が</a:t>
            </a:r>
            <a:r>
              <a:rPr lang="en-US" altLang="ja-JP" dirty="0"/>
              <a:t>Driver’s inattention</a:t>
            </a:r>
            <a:r>
              <a:rPr lang="ja-JP" altLang="en-US" dirty="0"/>
              <a:t>の事故を抽出</a:t>
            </a:r>
            <a:endParaRPr lang="en-US" altLang="ja-JP" dirty="0"/>
          </a:p>
          <a:p>
            <a:pPr marL="571500" indent="-571500">
              <a:buFont typeface="+mj-lt"/>
              <a:buAutoNum type="romanLcPeriod"/>
            </a:pPr>
            <a:r>
              <a:rPr lang="ja-JP" altLang="en-US" dirty="0"/>
              <a:t>事故日時</a:t>
            </a:r>
            <a:r>
              <a:rPr lang="en-US" altLang="ja-JP" dirty="0"/>
              <a:t>(</a:t>
            </a:r>
            <a:r>
              <a:rPr lang="ja-JP" altLang="en-US" dirty="0"/>
              <a:t>月、曜日、時間帯</a:t>
            </a:r>
            <a:r>
              <a:rPr lang="en-US" altLang="ja-JP" dirty="0"/>
              <a:t>)</a:t>
            </a:r>
            <a:r>
              <a:rPr lang="ja-JP" altLang="en-US" dirty="0"/>
              <a:t>でクラスタリング</a:t>
            </a:r>
            <a:r>
              <a:rPr lang="en-US" altLang="ja-JP" dirty="0"/>
              <a:t>(</a:t>
            </a:r>
            <a:r>
              <a:rPr lang="ja-JP" altLang="en-US" dirty="0"/>
              <a:t>クラスタ数</a:t>
            </a:r>
            <a:r>
              <a:rPr lang="en-US" altLang="ja-JP" dirty="0"/>
              <a:t>=4)</a:t>
            </a:r>
          </a:p>
          <a:p>
            <a:pPr marL="571500" indent="-571500">
              <a:buFont typeface="+mj-lt"/>
              <a:buAutoNum type="romanLcPeriod"/>
            </a:pPr>
            <a:r>
              <a:rPr lang="ja-JP" altLang="en-US" dirty="0"/>
              <a:t>各クラスタの場所、車種の偏在性を確認</a:t>
            </a:r>
            <a:endParaRPr lang="en-US" altLang="ja-JP" dirty="0"/>
          </a:p>
          <a:p>
            <a:pPr marL="571500" indent="-571500">
              <a:buFont typeface="+mj-lt"/>
              <a:buAutoNum type="romanLcPeriod"/>
            </a:pPr>
            <a:endParaRPr kumimoji="1" lang="ja-JP" altLang="en-US" dirty="0"/>
          </a:p>
        </p:txBody>
      </p:sp>
    </p:spTree>
    <p:extLst>
      <p:ext uri="{BB962C8B-B14F-4D97-AF65-F5344CB8AC3E}">
        <p14:creationId xmlns:p14="http://schemas.microsoft.com/office/powerpoint/2010/main" val="3940603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96DABBF-29FD-4856-8197-9AC12EB6DA42}"/>
              </a:ext>
            </a:extLst>
          </p:cNvPr>
          <p:cNvSpPr>
            <a:spLocks noGrp="1"/>
          </p:cNvSpPr>
          <p:nvPr>
            <p:ph type="title"/>
          </p:nvPr>
        </p:nvSpPr>
        <p:spPr/>
        <p:txBody>
          <a:bodyPr/>
          <a:lstStyle/>
          <a:p>
            <a:r>
              <a:rPr kumimoji="1" lang="ja-JP" altLang="en-US" dirty="0"/>
              <a:t>②クラスタリング結果</a:t>
            </a:r>
          </a:p>
        </p:txBody>
      </p:sp>
      <p:sp>
        <p:nvSpPr>
          <p:cNvPr id="4" name="テキスト プレースホルダー 3">
            <a:extLst>
              <a:ext uri="{FF2B5EF4-FFF2-40B4-BE49-F238E27FC236}">
                <a16:creationId xmlns:a16="http://schemas.microsoft.com/office/drawing/2014/main" xmlns="" id="{27B830AC-DFC3-4971-865C-CD8E1B99CA43}"/>
              </a:ext>
            </a:extLst>
          </p:cNvPr>
          <p:cNvSpPr>
            <a:spLocks noGrp="1"/>
          </p:cNvSpPr>
          <p:nvPr>
            <p:ph type="body" idx="1"/>
          </p:nvPr>
        </p:nvSpPr>
        <p:spPr/>
        <p:txBody>
          <a:bodyPr/>
          <a:lstStyle/>
          <a:p>
            <a:r>
              <a:rPr kumimoji="1" lang="ja-JP" altLang="en-US" dirty="0"/>
              <a:t>時間</a:t>
            </a:r>
          </a:p>
        </p:txBody>
      </p:sp>
      <p:sp>
        <p:nvSpPr>
          <p:cNvPr id="6" name="テキスト プレースホルダー 5">
            <a:extLst>
              <a:ext uri="{FF2B5EF4-FFF2-40B4-BE49-F238E27FC236}">
                <a16:creationId xmlns:a16="http://schemas.microsoft.com/office/drawing/2014/main" xmlns="" id="{BCCA6DC8-E8ED-4CD7-B26C-E3B6627D19E0}"/>
              </a:ext>
            </a:extLst>
          </p:cNvPr>
          <p:cNvSpPr>
            <a:spLocks noGrp="1"/>
          </p:cNvSpPr>
          <p:nvPr>
            <p:ph type="body" sz="quarter" idx="3"/>
          </p:nvPr>
        </p:nvSpPr>
        <p:spPr/>
        <p:txBody>
          <a:bodyPr/>
          <a:lstStyle/>
          <a:p>
            <a:r>
              <a:rPr lang="ja-JP" altLang="en-US" dirty="0"/>
              <a:t>曜日</a:t>
            </a:r>
            <a:endParaRPr kumimoji="1" lang="ja-JP" altLang="en-US" dirty="0"/>
          </a:p>
        </p:txBody>
      </p:sp>
      <p:pic>
        <p:nvPicPr>
          <p:cNvPr id="17" name="コンテンツ プレースホルダー 16">
            <a:extLst>
              <a:ext uri="{FF2B5EF4-FFF2-40B4-BE49-F238E27FC236}">
                <a16:creationId xmlns:a16="http://schemas.microsoft.com/office/drawing/2014/main" xmlns="" id="{29E3ADD9-BA41-4239-B5B9-C66C9947B05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521584"/>
            <a:ext cx="4040188" cy="3257870"/>
          </a:xfrm>
        </p:spPr>
      </p:pic>
      <p:pic>
        <p:nvPicPr>
          <p:cNvPr id="19" name="コンテンツ プレースホルダー 18">
            <a:extLst>
              <a:ext uri="{FF2B5EF4-FFF2-40B4-BE49-F238E27FC236}">
                <a16:creationId xmlns:a16="http://schemas.microsoft.com/office/drawing/2014/main" xmlns="" id="{4071CA64-D141-45FF-9B53-A7B01682EE9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5025" y="2418330"/>
            <a:ext cx="4041775" cy="3464378"/>
          </a:xfrm>
        </p:spPr>
      </p:pic>
    </p:spTree>
    <p:extLst>
      <p:ext uri="{BB962C8B-B14F-4D97-AF65-F5344CB8AC3E}">
        <p14:creationId xmlns:p14="http://schemas.microsoft.com/office/powerpoint/2010/main" val="3595633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96DABBF-29FD-4856-8197-9AC12EB6DA42}"/>
              </a:ext>
            </a:extLst>
          </p:cNvPr>
          <p:cNvSpPr>
            <a:spLocks noGrp="1"/>
          </p:cNvSpPr>
          <p:nvPr>
            <p:ph type="title"/>
          </p:nvPr>
        </p:nvSpPr>
        <p:spPr/>
        <p:txBody>
          <a:bodyPr/>
          <a:lstStyle/>
          <a:p>
            <a:r>
              <a:rPr kumimoji="1" lang="ja-JP" altLang="en-US" dirty="0"/>
              <a:t>②クラスタリング結果</a:t>
            </a:r>
          </a:p>
        </p:txBody>
      </p:sp>
      <p:sp>
        <p:nvSpPr>
          <p:cNvPr id="4" name="テキスト プレースホルダー 3">
            <a:extLst>
              <a:ext uri="{FF2B5EF4-FFF2-40B4-BE49-F238E27FC236}">
                <a16:creationId xmlns:a16="http://schemas.microsoft.com/office/drawing/2014/main" xmlns="" id="{27B830AC-DFC3-4971-865C-CD8E1B99CA43}"/>
              </a:ext>
            </a:extLst>
          </p:cNvPr>
          <p:cNvSpPr>
            <a:spLocks noGrp="1"/>
          </p:cNvSpPr>
          <p:nvPr>
            <p:ph type="body" idx="1"/>
          </p:nvPr>
        </p:nvSpPr>
        <p:spPr/>
        <p:txBody>
          <a:bodyPr/>
          <a:lstStyle/>
          <a:p>
            <a:r>
              <a:rPr lang="ja-JP" altLang="en-US" dirty="0"/>
              <a:t>車種</a:t>
            </a:r>
            <a:endParaRPr kumimoji="1" lang="ja-JP" altLang="en-US" dirty="0"/>
          </a:p>
        </p:txBody>
      </p:sp>
      <p:pic>
        <p:nvPicPr>
          <p:cNvPr id="9" name="コンテンツ プレースホルダー 8">
            <a:extLst>
              <a:ext uri="{FF2B5EF4-FFF2-40B4-BE49-F238E27FC236}">
                <a16:creationId xmlns:a16="http://schemas.microsoft.com/office/drawing/2014/main" xmlns="" id="{53322F41-134F-4CC8-8E1C-B342CAF418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4496" y="2174875"/>
            <a:ext cx="2985596" cy="3951288"/>
          </a:xfrm>
        </p:spPr>
      </p:pic>
      <p:sp>
        <p:nvSpPr>
          <p:cNvPr id="6" name="テキスト プレースホルダー 5">
            <a:extLst>
              <a:ext uri="{FF2B5EF4-FFF2-40B4-BE49-F238E27FC236}">
                <a16:creationId xmlns:a16="http://schemas.microsoft.com/office/drawing/2014/main" xmlns="" id="{BCCA6DC8-E8ED-4CD7-B26C-E3B6627D19E0}"/>
              </a:ext>
            </a:extLst>
          </p:cNvPr>
          <p:cNvSpPr>
            <a:spLocks noGrp="1"/>
          </p:cNvSpPr>
          <p:nvPr>
            <p:ph type="body" sz="quarter" idx="3"/>
          </p:nvPr>
        </p:nvSpPr>
        <p:spPr/>
        <p:txBody>
          <a:bodyPr/>
          <a:lstStyle/>
          <a:p>
            <a:r>
              <a:rPr kumimoji="1" lang="ja-JP" altLang="en-US" dirty="0"/>
              <a:t>地区</a:t>
            </a:r>
          </a:p>
        </p:txBody>
      </p:sp>
      <p:pic>
        <p:nvPicPr>
          <p:cNvPr id="11" name="コンテンツ プレースホルダー 10">
            <a:extLst>
              <a:ext uri="{FF2B5EF4-FFF2-40B4-BE49-F238E27FC236}">
                <a16:creationId xmlns:a16="http://schemas.microsoft.com/office/drawing/2014/main" xmlns="" id="{0023863E-D218-493E-AA26-A616B6915C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65554" y="2174875"/>
            <a:ext cx="3200716" cy="3951288"/>
          </a:xfrm>
        </p:spPr>
      </p:pic>
      <p:sp>
        <p:nvSpPr>
          <p:cNvPr id="7" name="テキスト ボックス 6">
            <a:extLst>
              <a:ext uri="{FF2B5EF4-FFF2-40B4-BE49-F238E27FC236}">
                <a16:creationId xmlns:a16="http://schemas.microsoft.com/office/drawing/2014/main" xmlns="" id="{6695E848-32F6-43BE-9404-7131469530B0}"/>
              </a:ext>
            </a:extLst>
          </p:cNvPr>
          <p:cNvSpPr txBox="1"/>
          <p:nvPr/>
        </p:nvSpPr>
        <p:spPr>
          <a:xfrm>
            <a:off x="2146822" y="6125234"/>
            <a:ext cx="4873450" cy="400110"/>
          </a:xfrm>
          <a:prstGeom prst="rect">
            <a:avLst/>
          </a:prstGeom>
          <a:noFill/>
        </p:spPr>
        <p:txBody>
          <a:bodyPr wrap="none" rtlCol="0">
            <a:spAutoFit/>
          </a:bodyPr>
          <a:lstStyle/>
          <a:p>
            <a:r>
              <a:rPr kumimoji="1" lang="ja-JP" altLang="en-US" sz="2000" dirty="0"/>
              <a:t>車種、地区ともに偏在性は見られなかった。</a:t>
            </a:r>
          </a:p>
        </p:txBody>
      </p:sp>
    </p:spTree>
    <p:extLst>
      <p:ext uri="{BB962C8B-B14F-4D97-AF65-F5344CB8AC3E}">
        <p14:creationId xmlns:p14="http://schemas.microsoft.com/office/powerpoint/2010/main" val="25419485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データ分析のアウトラインと目的</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4</a:t>
            </a:fld>
            <a:endParaRPr kumimoji="1" lang="ja-JP" altLang="en-US"/>
          </a:p>
        </p:txBody>
      </p:sp>
      <p:grpSp>
        <p:nvGrpSpPr>
          <p:cNvPr id="13" name="グループ化 12"/>
          <p:cNvGrpSpPr/>
          <p:nvPr/>
        </p:nvGrpSpPr>
        <p:grpSpPr>
          <a:xfrm>
            <a:off x="1187624" y="1628800"/>
            <a:ext cx="4824536" cy="4752528"/>
            <a:chOff x="1115616" y="1700808"/>
            <a:chExt cx="4824536" cy="4752528"/>
          </a:xfrm>
        </p:grpSpPr>
        <p:sp>
          <p:nvSpPr>
            <p:cNvPr id="6" name="正方形/長方形 5"/>
            <p:cNvSpPr/>
            <p:nvPr/>
          </p:nvSpPr>
          <p:spPr>
            <a:xfrm>
              <a:off x="1115616" y="1700808"/>
              <a:ext cx="4824536"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交通事故データの概要</a:t>
              </a:r>
              <a:endParaRPr kumimoji="1" lang="ja-JP" altLang="en-US" sz="2400" dirty="0"/>
            </a:p>
          </p:txBody>
        </p:sp>
        <p:sp>
          <p:nvSpPr>
            <p:cNvPr id="7" name="下矢印 6"/>
            <p:cNvSpPr/>
            <p:nvPr/>
          </p:nvSpPr>
          <p:spPr>
            <a:xfrm>
              <a:off x="3295280" y="2564904"/>
              <a:ext cx="484632" cy="43204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8" name="正方形/長方形 7"/>
            <p:cNvSpPr/>
            <p:nvPr/>
          </p:nvSpPr>
          <p:spPr>
            <a:xfrm>
              <a:off x="1115616" y="3068960"/>
              <a:ext cx="4799873"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事故分布の特徴</a:t>
              </a:r>
              <a:r>
                <a:rPr lang="en-US" altLang="ja-JP" sz="2400" dirty="0" smtClean="0"/>
                <a:t>(</a:t>
              </a:r>
              <a:r>
                <a:rPr lang="ja-JP" altLang="en-US" sz="2400" dirty="0" smtClean="0"/>
                <a:t>偏在性</a:t>
              </a:r>
              <a:r>
                <a:rPr lang="en-US" altLang="ja-JP" sz="2400" dirty="0" smtClean="0"/>
                <a:t>)</a:t>
              </a:r>
              <a:r>
                <a:rPr lang="ja-JP" altLang="en-US" sz="2400" dirty="0" err="1"/>
                <a:t>を</a:t>
              </a:r>
              <a:r>
                <a:rPr lang="ja-JP" altLang="en-US" sz="2400" dirty="0" err="1" smtClean="0"/>
                <a:t>抽</a:t>
              </a:r>
              <a:r>
                <a:rPr lang="ja-JP" altLang="en-US" sz="2400" dirty="0" smtClean="0"/>
                <a:t>出</a:t>
              </a:r>
              <a:endParaRPr kumimoji="1" lang="ja-JP" altLang="en-US" sz="2400" dirty="0"/>
            </a:p>
          </p:txBody>
        </p:sp>
        <p:sp>
          <p:nvSpPr>
            <p:cNvPr id="9" name="正方形/長方形 8"/>
            <p:cNvSpPr/>
            <p:nvPr/>
          </p:nvSpPr>
          <p:spPr>
            <a:xfrm>
              <a:off x="1140277" y="4437112"/>
              <a:ext cx="4799873"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dirty="0" smtClean="0"/>
                <a:t>偏在性の原因の特定</a:t>
              </a:r>
              <a:endParaRPr kumimoji="1" lang="ja-JP" altLang="en-US" sz="2400" dirty="0"/>
            </a:p>
          </p:txBody>
        </p:sp>
        <p:sp>
          <p:nvSpPr>
            <p:cNvPr id="10" name="正方形/長方形 9"/>
            <p:cNvSpPr/>
            <p:nvPr/>
          </p:nvSpPr>
          <p:spPr>
            <a:xfrm>
              <a:off x="1140279" y="5733256"/>
              <a:ext cx="4799873"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ニューヨーク市へ対策を提案</a:t>
              </a:r>
              <a:endParaRPr kumimoji="1" lang="ja-JP" altLang="en-US" sz="2400" dirty="0"/>
            </a:p>
          </p:txBody>
        </p:sp>
        <p:sp>
          <p:nvSpPr>
            <p:cNvPr id="11" name="下矢印 10"/>
            <p:cNvSpPr/>
            <p:nvPr/>
          </p:nvSpPr>
          <p:spPr>
            <a:xfrm>
              <a:off x="3295280" y="3933056"/>
              <a:ext cx="484632" cy="43204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2" name="下矢印 11"/>
            <p:cNvSpPr/>
            <p:nvPr/>
          </p:nvSpPr>
          <p:spPr>
            <a:xfrm>
              <a:off x="3297899" y="5229200"/>
              <a:ext cx="484632" cy="43204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grpSp>
        <p:nvGrpSpPr>
          <p:cNvPr id="20" name="グループ化 19"/>
          <p:cNvGrpSpPr/>
          <p:nvPr/>
        </p:nvGrpSpPr>
        <p:grpSpPr>
          <a:xfrm>
            <a:off x="1187624" y="2852936"/>
            <a:ext cx="8033942" cy="2385594"/>
            <a:chOff x="1187624" y="2852936"/>
            <a:chExt cx="8033942" cy="2385594"/>
          </a:xfrm>
        </p:grpSpPr>
        <p:grpSp>
          <p:nvGrpSpPr>
            <p:cNvPr id="19" name="グループ化 18"/>
            <p:cNvGrpSpPr/>
            <p:nvPr/>
          </p:nvGrpSpPr>
          <p:grpSpPr>
            <a:xfrm>
              <a:off x="5868144" y="2852936"/>
              <a:ext cx="3353422" cy="2385594"/>
              <a:chOff x="5868144" y="2852936"/>
              <a:chExt cx="3353422" cy="2385594"/>
            </a:xfrm>
          </p:grpSpPr>
          <p:sp>
            <p:nvSpPr>
              <p:cNvPr id="14" name="左中かっこ 13"/>
              <p:cNvSpPr/>
              <p:nvPr/>
            </p:nvSpPr>
            <p:spPr>
              <a:xfrm rot="10800000">
                <a:off x="5868144" y="2852936"/>
                <a:ext cx="576064" cy="238559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p:cNvSpPr txBox="1"/>
              <p:nvPr/>
            </p:nvSpPr>
            <p:spPr>
              <a:xfrm>
                <a:off x="6084168" y="3606115"/>
                <a:ext cx="3137398" cy="1200329"/>
              </a:xfrm>
              <a:prstGeom prst="rect">
                <a:avLst/>
              </a:prstGeom>
              <a:noFill/>
            </p:spPr>
            <p:txBody>
              <a:bodyPr wrap="none" rtlCol="0">
                <a:spAutoFit/>
              </a:bodyPr>
              <a:lstStyle/>
              <a:p>
                <a:pPr algn="ctr"/>
                <a:r>
                  <a:rPr kumimoji="1" lang="ja-JP" altLang="en-US" sz="2400" dirty="0" smtClean="0"/>
                  <a:t>目的</a:t>
                </a:r>
                <a:endParaRPr kumimoji="1" lang="en-US" altLang="ja-JP" sz="2400" dirty="0" smtClean="0"/>
              </a:p>
              <a:p>
                <a:pPr algn="ctr"/>
                <a:r>
                  <a:rPr kumimoji="1" lang="ja-JP" altLang="en-US" sz="2400" dirty="0" smtClean="0"/>
                  <a:t>交通事故に対する</a:t>
                </a:r>
                <a:endParaRPr kumimoji="1" lang="en-US" altLang="ja-JP" sz="2400" dirty="0" smtClean="0"/>
              </a:p>
              <a:p>
                <a:pPr algn="ctr"/>
                <a:r>
                  <a:rPr lang="ja-JP" altLang="en-US" sz="2400" dirty="0"/>
                  <a:t>新しい</a:t>
                </a:r>
                <a:r>
                  <a:rPr lang="ja-JP" altLang="en-US" sz="2400" dirty="0" smtClean="0"/>
                  <a:t>インサイトを得る</a:t>
                </a:r>
                <a:endParaRPr kumimoji="1" lang="ja-JP" altLang="en-US" sz="2400" dirty="0"/>
              </a:p>
            </p:txBody>
          </p:sp>
        </p:grpSp>
        <p:grpSp>
          <p:nvGrpSpPr>
            <p:cNvPr id="18" name="グループ化 17"/>
            <p:cNvGrpSpPr/>
            <p:nvPr/>
          </p:nvGrpSpPr>
          <p:grpSpPr>
            <a:xfrm>
              <a:off x="1187624" y="2996952"/>
              <a:ext cx="4824534" cy="2088232"/>
              <a:chOff x="1187624" y="2996952"/>
              <a:chExt cx="4824534" cy="2088232"/>
            </a:xfrm>
          </p:grpSpPr>
          <p:sp>
            <p:nvSpPr>
              <p:cNvPr id="16" name="正方形/長方形 15"/>
              <p:cNvSpPr/>
              <p:nvPr/>
            </p:nvSpPr>
            <p:spPr>
              <a:xfrm>
                <a:off x="1187624" y="2996952"/>
                <a:ext cx="4799873" cy="72008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ja-JP" altLang="en-US" sz="2400" dirty="0" smtClean="0"/>
                  <a:t>事故分布の特徴</a:t>
                </a:r>
                <a:r>
                  <a:rPr lang="en-US" altLang="ja-JP" sz="2400" dirty="0" smtClean="0"/>
                  <a:t>(</a:t>
                </a:r>
                <a:r>
                  <a:rPr lang="ja-JP" altLang="en-US" sz="2400" dirty="0" smtClean="0"/>
                  <a:t>偏在性</a:t>
                </a:r>
                <a:r>
                  <a:rPr lang="en-US" altLang="ja-JP" sz="2400" dirty="0" smtClean="0"/>
                  <a:t>)</a:t>
                </a:r>
                <a:r>
                  <a:rPr lang="ja-JP" altLang="en-US" sz="2400" dirty="0" err="1"/>
                  <a:t>を</a:t>
                </a:r>
                <a:r>
                  <a:rPr lang="ja-JP" altLang="en-US" sz="2400" dirty="0" err="1" smtClean="0"/>
                  <a:t>抽</a:t>
                </a:r>
                <a:r>
                  <a:rPr lang="ja-JP" altLang="en-US" sz="2400" dirty="0" smtClean="0"/>
                  <a:t>出</a:t>
                </a:r>
                <a:endParaRPr kumimoji="1" lang="ja-JP" altLang="en-US" sz="2400" dirty="0"/>
              </a:p>
            </p:txBody>
          </p:sp>
          <p:sp>
            <p:nvSpPr>
              <p:cNvPr id="17" name="正方形/長方形 16"/>
              <p:cNvSpPr/>
              <p:nvPr/>
            </p:nvSpPr>
            <p:spPr>
              <a:xfrm>
                <a:off x="1212285" y="4365104"/>
                <a:ext cx="4799873" cy="72008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2400" dirty="0" smtClean="0"/>
                  <a:t>偏在性の原因を特定</a:t>
                </a:r>
                <a:endParaRPr kumimoji="1" lang="ja-JP" altLang="en-US" sz="2400" dirty="0"/>
              </a:p>
            </p:txBody>
          </p:sp>
        </p:grpSp>
      </p:grpSp>
    </p:spTree>
    <p:extLst>
      <p:ext uri="{BB962C8B-B14F-4D97-AF65-F5344CB8AC3E}">
        <p14:creationId xmlns:p14="http://schemas.microsoft.com/office/powerpoint/2010/main" val="2197820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96DABBF-29FD-4856-8197-9AC12EB6DA42}"/>
              </a:ext>
            </a:extLst>
          </p:cNvPr>
          <p:cNvSpPr>
            <a:spLocks noGrp="1"/>
          </p:cNvSpPr>
          <p:nvPr>
            <p:ph type="title"/>
          </p:nvPr>
        </p:nvSpPr>
        <p:spPr/>
        <p:txBody>
          <a:bodyPr/>
          <a:lstStyle/>
          <a:p>
            <a:r>
              <a:rPr kumimoji="1" lang="ja-JP" altLang="en-US" dirty="0"/>
              <a:t>②クラスタリング結果</a:t>
            </a:r>
          </a:p>
        </p:txBody>
      </p:sp>
      <p:pic>
        <p:nvPicPr>
          <p:cNvPr id="5" name="コンテンツ プレースホルダー 4">
            <a:extLst>
              <a:ext uri="{FF2B5EF4-FFF2-40B4-BE49-F238E27FC236}">
                <a16:creationId xmlns:a16="http://schemas.microsoft.com/office/drawing/2014/main" xmlns="" id="{306679B3-676F-4386-9BB1-C77579690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2122" y="1468347"/>
            <a:ext cx="3369878" cy="2202426"/>
          </a:xfrm>
        </p:spPr>
      </p:pic>
      <p:pic>
        <p:nvPicPr>
          <p:cNvPr id="7" name="図 6">
            <a:extLst>
              <a:ext uri="{FF2B5EF4-FFF2-40B4-BE49-F238E27FC236}">
                <a16:creationId xmlns:a16="http://schemas.microsoft.com/office/drawing/2014/main" xmlns="" id="{ECD96FE7-8C5C-4EDD-A79D-5F2EA2068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18" y="1475962"/>
            <a:ext cx="3369878" cy="2202426"/>
          </a:xfrm>
          <a:prstGeom prst="rect">
            <a:avLst/>
          </a:prstGeom>
        </p:spPr>
      </p:pic>
      <p:pic>
        <p:nvPicPr>
          <p:cNvPr id="9" name="図 8">
            <a:extLst>
              <a:ext uri="{FF2B5EF4-FFF2-40B4-BE49-F238E27FC236}">
                <a16:creationId xmlns:a16="http://schemas.microsoft.com/office/drawing/2014/main" xmlns="" id="{797BDE08-B203-4A39-B6A3-369939C25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122" y="3744674"/>
            <a:ext cx="3369878" cy="2202426"/>
          </a:xfrm>
          <a:prstGeom prst="rect">
            <a:avLst/>
          </a:prstGeom>
        </p:spPr>
      </p:pic>
      <p:pic>
        <p:nvPicPr>
          <p:cNvPr id="11" name="図 10">
            <a:extLst>
              <a:ext uri="{FF2B5EF4-FFF2-40B4-BE49-F238E27FC236}">
                <a16:creationId xmlns:a16="http://schemas.microsoft.com/office/drawing/2014/main" xmlns="" id="{8A61C8BA-D32C-4291-96E8-93CCEB736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2524" y="3752314"/>
            <a:ext cx="3369878" cy="2202426"/>
          </a:xfrm>
          <a:prstGeom prst="rect">
            <a:avLst/>
          </a:prstGeom>
        </p:spPr>
      </p:pic>
      <p:sp>
        <p:nvSpPr>
          <p:cNvPr id="12" name="テキスト ボックス 11">
            <a:extLst>
              <a:ext uri="{FF2B5EF4-FFF2-40B4-BE49-F238E27FC236}">
                <a16:creationId xmlns:a16="http://schemas.microsoft.com/office/drawing/2014/main" xmlns="" id="{A2E503E4-36FD-4FD5-A943-D909C4612CC6}"/>
              </a:ext>
            </a:extLst>
          </p:cNvPr>
          <p:cNvSpPr txBox="1"/>
          <p:nvPr/>
        </p:nvSpPr>
        <p:spPr>
          <a:xfrm>
            <a:off x="1391504" y="6093296"/>
            <a:ext cx="6708888" cy="400110"/>
          </a:xfrm>
          <a:prstGeom prst="rect">
            <a:avLst/>
          </a:prstGeom>
          <a:noFill/>
        </p:spPr>
        <p:txBody>
          <a:bodyPr wrap="none" rtlCol="0">
            <a:spAutoFit/>
          </a:bodyPr>
          <a:lstStyle/>
          <a:p>
            <a:r>
              <a:rPr kumimoji="1" lang="ja-JP" altLang="en-US" sz="2000" dirty="0"/>
              <a:t>日時のクラスタリングでは、場所に偏在性は見られなかった。</a:t>
            </a:r>
          </a:p>
        </p:txBody>
      </p:sp>
    </p:spTree>
    <p:extLst>
      <p:ext uri="{BB962C8B-B14F-4D97-AF65-F5344CB8AC3E}">
        <p14:creationId xmlns:p14="http://schemas.microsoft.com/office/powerpoint/2010/main" val="13040376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00" dirty="0" smtClean="0"/>
              <a:t>場所</a:t>
            </a:r>
            <a:r>
              <a:rPr lang="ja-JP" altLang="en-US" sz="3600" dirty="0"/>
              <a:t>ごとの車種の割合に関する主成分分析</a:t>
            </a:r>
            <a:r>
              <a:rPr lang="en-US" altLang="ja-JP" dirty="0"/>
              <a:t/>
            </a:r>
            <a:br>
              <a:rPr lang="en-US" altLang="ja-JP" dirty="0"/>
            </a:br>
            <a:endParaRPr kumimoji="1" lang="ja-JP" altLang="en-US" dirty="0"/>
          </a:p>
        </p:txBody>
      </p:sp>
      <p:sp>
        <p:nvSpPr>
          <p:cNvPr id="3" name="コンテンツ プレースホルダー 2"/>
          <p:cNvSpPr>
            <a:spLocks noGrp="1"/>
          </p:cNvSpPr>
          <p:nvPr>
            <p:ph idx="1"/>
          </p:nvPr>
        </p:nvSpPr>
        <p:spPr>
          <a:xfrm>
            <a:off x="457200" y="1268760"/>
            <a:ext cx="8229600" cy="5256584"/>
          </a:xfrm>
        </p:spPr>
        <p:txBody>
          <a:bodyPr>
            <a:normAutofit/>
          </a:bodyPr>
          <a:lstStyle/>
          <a:p>
            <a:r>
              <a:rPr lang="ja-JP" altLang="en-US" sz="2000" dirty="0"/>
              <a:t>場所ごとの起きた事故の車種構成割合で主成分分析を</a:t>
            </a:r>
            <a:r>
              <a:rPr lang="ja-JP" altLang="en-US" sz="2000" dirty="0" smtClean="0"/>
              <a:t>行った</a:t>
            </a:r>
            <a:endParaRPr kumimoji="1" lang="en-US" altLang="ja-JP" sz="2000" dirty="0" smtClean="0"/>
          </a:p>
          <a:p>
            <a:r>
              <a:rPr kumimoji="1" lang="ja-JP" altLang="en-US" sz="2000" dirty="0" smtClean="0"/>
              <a:t>第一主成分、第二主成分を軸にプロット</a:t>
            </a:r>
            <a:endParaRPr lang="en-US" altLang="ja-JP" sz="2000" dirty="0"/>
          </a:p>
          <a:p>
            <a:r>
              <a:rPr lang="ja-JP" altLang="en-US" sz="2000" dirty="0" smtClean="0"/>
              <a:t>それぞれの</a:t>
            </a:r>
            <a:r>
              <a:rPr lang="ja-JP" altLang="en-US" sz="2000" dirty="0"/>
              <a:t>寄与率は</a:t>
            </a:r>
            <a:r>
              <a:rPr lang="en-US" altLang="ja-JP" sz="2000" dirty="0"/>
              <a:t>(0.642,0.273</a:t>
            </a:r>
            <a:r>
              <a:rPr lang="en-US" altLang="ja-JP" sz="2000" dirty="0" smtClean="0"/>
              <a:t>)</a:t>
            </a:r>
            <a:endParaRPr kumimoji="1" lang="en-US" altLang="ja-JP" sz="2000" dirty="0" smtClean="0"/>
          </a:p>
          <a:p>
            <a:r>
              <a:rPr lang="ja-JP" altLang="en-US" sz="2000" dirty="0" smtClean="0"/>
              <a:t>色が濃い部分ほど事故数の合計が大きい場所</a:t>
            </a:r>
            <a:endParaRPr kumimoji="1" lang="ja-JP" altLang="en-US" sz="2000" dirty="0"/>
          </a:p>
        </p:txBody>
      </p:sp>
      <p:pic>
        <p:nvPicPr>
          <p:cNvPr id="8" name="図 7" descr="スクリーンショット 2017-11-23 14.16.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852936"/>
            <a:ext cx="5904656" cy="3841420"/>
          </a:xfrm>
          <a:prstGeom prst="rect">
            <a:avLst/>
          </a:prstGeom>
        </p:spPr>
      </p:pic>
      <p:sp>
        <p:nvSpPr>
          <p:cNvPr id="7" name="円/楕円 6"/>
          <p:cNvSpPr/>
          <p:nvPr/>
        </p:nvSpPr>
        <p:spPr>
          <a:xfrm>
            <a:off x="4932040" y="4850739"/>
            <a:ext cx="2736304" cy="101816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22383604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00" dirty="0" smtClean="0"/>
              <a:t>場所</a:t>
            </a:r>
            <a:r>
              <a:rPr lang="ja-JP" altLang="en-US" sz="3600" dirty="0"/>
              <a:t>ごとの車種の割合に関する主成分分析</a:t>
            </a:r>
            <a:r>
              <a:rPr lang="en-US" altLang="ja-JP" dirty="0"/>
              <a:t/>
            </a:r>
            <a:br>
              <a:rPr lang="en-US" altLang="ja-JP" dirty="0"/>
            </a:br>
            <a:endParaRPr kumimoji="1" lang="ja-JP" altLang="en-US" dirty="0"/>
          </a:p>
        </p:txBody>
      </p:sp>
      <p:sp>
        <p:nvSpPr>
          <p:cNvPr id="3" name="コンテンツ プレースホルダー 2"/>
          <p:cNvSpPr>
            <a:spLocks noGrp="1"/>
          </p:cNvSpPr>
          <p:nvPr>
            <p:ph idx="1"/>
          </p:nvPr>
        </p:nvSpPr>
        <p:spPr>
          <a:xfrm>
            <a:off x="457200" y="1412776"/>
            <a:ext cx="8229600" cy="4713387"/>
          </a:xfrm>
        </p:spPr>
        <p:txBody>
          <a:bodyPr>
            <a:normAutofit/>
          </a:bodyPr>
          <a:lstStyle/>
          <a:p>
            <a:r>
              <a:rPr kumimoji="1" lang="ja-JP" altLang="en-US" sz="2000" dirty="0" smtClean="0"/>
              <a:t>各成分の主成分負荷量は以下。</a:t>
            </a:r>
            <a:endParaRPr kumimoji="1" lang="en-US" altLang="ja-JP" sz="2000" dirty="0" smtClean="0"/>
          </a:p>
          <a:p>
            <a:pPr marL="342900" lvl="1" indent="-342900">
              <a:buFont typeface="Arial" panose="020B0604020202020204" pitchFamily="34" charset="0"/>
              <a:buChar char="•"/>
            </a:pPr>
            <a:r>
              <a:rPr lang="ja-JP" altLang="en-US" sz="2000" dirty="0" smtClean="0"/>
              <a:t>第一主成分は</a:t>
            </a:r>
            <a:r>
              <a:rPr lang="en-US" altLang="ja-JP" sz="2000" dirty="0" smtClean="0"/>
              <a:t>TAXI,VAN</a:t>
            </a:r>
            <a:r>
              <a:rPr lang="ja-JP" altLang="en-US" sz="2000" dirty="0" smtClean="0"/>
              <a:t>要素</a:t>
            </a:r>
            <a:r>
              <a:rPr lang="ja-JP" altLang="en-US" sz="2000" dirty="0"/>
              <a:t>が正に</a:t>
            </a:r>
            <a:r>
              <a:rPr lang="ja-JP" altLang="en-US" sz="2000" dirty="0" smtClean="0"/>
              <a:t>、</a:t>
            </a:r>
            <a:r>
              <a:rPr lang="en-US" altLang="ja-JP" sz="2000" dirty="0" smtClean="0"/>
              <a:t>PASSENGER VEHICLE, SPORT UTILITY</a:t>
            </a:r>
            <a:r>
              <a:rPr lang="ja-JP" altLang="en-US" sz="2000" dirty="0" smtClean="0"/>
              <a:t>の</a:t>
            </a:r>
            <a:r>
              <a:rPr lang="ja-JP" altLang="en-US" sz="2000" dirty="0"/>
              <a:t>要素が負に影響している</a:t>
            </a:r>
            <a:endParaRPr lang="en-US" altLang="ja-JP" sz="2000" dirty="0"/>
          </a:p>
          <a:p>
            <a:endParaRPr kumimoji="1" lang="en-US" altLang="ja-JP" sz="2000" dirty="0" smtClean="0"/>
          </a:p>
        </p:txBody>
      </p:sp>
      <p:pic>
        <p:nvPicPr>
          <p:cNvPr id="5" name="図 4" descr="スクリーンショット 2017-11-22 14.42.28.png"/>
          <p:cNvPicPr>
            <a:picLocks noChangeAspect="1"/>
          </p:cNvPicPr>
          <p:nvPr/>
        </p:nvPicPr>
        <p:blipFill rotWithShape="1">
          <a:blip r:embed="rId2">
            <a:extLst>
              <a:ext uri="{28A0092B-C50C-407E-A947-70E740481C1C}">
                <a14:useLocalDpi xmlns:a14="http://schemas.microsoft.com/office/drawing/2010/main" val="0"/>
              </a:ext>
            </a:extLst>
          </a:blip>
          <a:srcRect t="11608"/>
          <a:stretch/>
        </p:blipFill>
        <p:spPr>
          <a:xfrm>
            <a:off x="899592" y="2852936"/>
            <a:ext cx="3230133" cy="3731107"/>
          </a:xfrm>
          <a:prstGeom prst="rect">
            <a:avLst/>
          </a:prstGeom>
        </p:spPr>
      </p:pic>
      <p:pic>
        <p:nvPicPr>
          <p:cNvPr id="6" name="図 5" descr="スクリーンショット 2017-11-22 14.42.36.png"/>
          <p:cNvPicPr>
            <a:picLocks noChangeAspect="1"/>
          </p:cNvPicPr>
          <p:nvPr/>
        </p:nvPicPr>
        <p:blipFill rotWithShape="1">
          <a:blip r:embed="rId3">
            <a:extLst>
              <a:ext uri="{28A0092B-C50C-407E-A947-70E740481C1C}">
                <a14:useLocalDpi xmlns:a14="http://schemas.microsoft.com/office/drawing/2010/main" val="0"/>
              </a:ext>
            </a:extLst>
          </a:blip>
          <a:srcRect t="10609"/>
          <a:stretch/>
        </p:blipFill>
        <p:spPr>
          <a:xfrm>
            <a:off x="4355976" y="2852936"/>
            <a:ext cx="3096344" cy="3744762"/>
          </a:xfrm>
          <a:prstGeom prst="rect">
            <a:avLst/>
          </a:prstGeom>
        </p:spPr>
      </p:pic>
      <p:sp>
        <p:nvSpPr>
          <p:cNvPr id="7" name="テキスト ボックス 6"/>
          <p:cNvSpPr txBox="1"/>
          <p:nvPr/>
        </p:nvSpPr>
        <p:spPr>
          <a:xfrm>
            <a:off x="1691680" y="2564904"/>
            <a:ext cx="1338828" cy="369332"/>
          </a:xfrm>
          <a:prstGeom prst="rect">
            <a:avLst/>
          </a:prstGeom>
          <a:noFill/>
        </p:spPr>
        <p:txBody>
          <a:bodyPr wrap="none" rtlCol="0">
            <a:spAutoFit/>
          </a:bodyPr>
          <a:lstStyle/>
          <a:p>
            <a:r>
              <a:rPr kumimoji="1" lang="ja-JP" altLang="en-US" dirty="0" smtClean="0"/>
              <a:t>第一主成分</a:t>
            </a:r>
            <a:endParaRPr kumimoji="1" lang="ja-JP" altLang="en-US" dirty="0"/>
          </a:p>
        </p:txBody>
      </p:sp>
      <p:sp>
        <p:nvSpPr>
          <p:cNvPr id="8" name="テキスト ボックス 7"/>
          <p:cNvSpPr txBox="1"/>
          <p:nvPr/>
        </p:nvSpPr>
        <p:spPr>
          <a:xfrm>
            <a:off x="5076056" y="2564904"/>
            <a:ext cx="1326004" cy="369332"/>
          </a:xfrm>
          <a:prstGeom prst="rect">
            <a:avLst/>
          </a:prstGeom>
          <a:noFill/>
        </p:spPr>
        <p:txBody>
          <a:bodyPr wrap="none" rtlCol="0">
            <a:spAutoFit/>
          </a:bodyPr>
          <a:lstStyle/>
          <a:p>
            <a:r>
              <a:rPr kumimoji="1" lang="ja-JP" altLang="en-US" dirty="0" smtClean="0"/>
              <a:t>第二主成分</a:t>
            </a:r>
            <a:endParaRPr kumimoji="1" lang="ja-JP" altLang="en-US" dirty="0"/>
          </a:p>
        </p:txBody>
      </p:sp>
      <p:sp>
        <p:nvSpPr>
          <p:cNvPr id="10" name="正方形/長方形 9"/>
          <p:cNvSpPr/>
          <p:nvPr/>
        </p:nvSpPr>
        <p:spPr>
          <a:xfrm>
            <a:off x="2555776" y="6165304"/>
            <a:ext cx="1368152" cy="2880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1" name="正方形/長方形 10"/>
          <p:cNvSpPr/>
          <p:nvPr/>
        </p:nvSpPr>
        <p:spPr>
          <a:xfrm>
            <a:off x="1115616" y="3140968"/>
            <a:ext cx="2808312" cy="5040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2" name="テキスト ボックス 11"/>
          <p:cNvSpPr txBox="1"/>
          <p:nvPr/>
        </p:nvSpPr>
        <p:spPr>
          <a:xfrm>
            <a:off x="4211960" y="5733256"/>
            <a:ext cx="468052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dirty="0" smtClean="0"/>
              <a:t>事故件数の増加の原因として</a:t>
            </a:r>
            <a:r>
              <a:rPr lang="en-US" altLang="ja-JP" dirty="0" smtClean="0"/>
              <a:t>TAXI</a:t>
            </a:r>
            <a:r>
              <a:rPr lang="ja-JP" altLang="en-US" dirty="0" smtClean="0"/>
              <a:t>などの特有の車種の増加があるのではないか</a:t>
            </a:r>
            <a:endParaRPr lang="en-US" altLang="ja-JP" dirty="0" smtClean="0"/>
          </a:p>
        </p:txBody>
      </p:sp>
    </p:spTree>
    <p:extLst>
      <p:ext uri="{BB962C8B-B14F-4D97-AF65-F5344CB8AC3E}">
        <p14:creationId xmlns:p14="http://schemas.microsoft.com/office/powerpoint/2010/main" val="271004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秋</a:t>
            </a:r>
            <a:r>
              <a:rPr lang="en-US" altLang="ja-JP" dirty="0" smtClean="0"/>
              <a:t>15~18</a:t>
            </a:r>
            <a:r>
              <a:rPr lang="ja-JP" altLang="en-US" dirty="0" smtClean="0"/>
              <a:t>時における、「疲労・睡眠不足」</a:t>
            </a:r>
            <a:r>
              <a:rPr lang="en-US" altLang="ja-JP" dirty="0" smtClean="0"/>
              <a:t/>
            </a:r>
            <a:br>
              <a:rPr lang="en-US" altLang="ja-JP" dirty="0" smtClean="0"/>
            </a:br>
            <a:r>
              <a:rPr lang="ja-JP" altLang="en-US" dirty="0"/>
              <a:t>原因</a:t>
            </a:r>
            <a:r>
              <a:rPr lang="ja-JP" altLang="en-US" dirty="0" smtClean="0"/>
              <a:t>の事故分布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43</a:t>
            </a:fld>
            <a:endParaRPr kumimoji="1" lang="ja-JP"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00808"/>
            <a:ext cx="7200800" cy="40604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円/楕円 5"/>
          <p:cNvSpPr/>
          <p:nvPr/>
        </p:nvSpPr>
        <p:spPr>
          <a:xfrm rot="21195662">
            <a:off x="5510529" y="3207864"/>
            <a:ext cx="1080120" cy="2303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rot="19200008">
            <a:off x="4015334" y="3527331"/>
            <a:ext cx="1080120" cy="2294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rot="20407512">
            <a:off x="4870514" y="3339493"/>
            <a:ext cx="779002" cy="1981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8282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事故原因の分布</a:t>
            </a:r>
            <a:endParaRPr kumimoji="1" lang="ja-JP" altLang="en-US" dirty="0"/>
          </a:p>
        </p:txBody>
      </p:sp>
      <p:sp>
        <p:nvSpPr>
          <p:cNvPr id="7" name="AutoShape 2" descr="data:image/png;base64,iVBORw0KGgoAAAANSUhEUgAAAuEAAAFbCAYAAAB7+VAcAAAABHNCSVQICAgIfAhkiAAAAAlwSFlz%0AAAALEgAACxIB0t1+/AAAIABJREFUeJzsnXd4XEe5/z/n7K5WuypWtSRb7mXc7diOe0tPIItIwSQk%0AkISLAUNodwnhEi4lXH73wsVwCTUkQIBAYkICGyUmJHFix5a75RaXsePeJVu9bju/P+YolmV1rYrt%0A+TzPeSSdnXln5mi1es973nm/hmVZaDQajUaj0Wg0mp7D7O0JaDQajUaj0Wg0VxvaCddoNBqNRqPR%0AaHoY7YRrNBqNRqPRaDQ9jHbCNRqNRqPRaDSaHkY74RqNRqPRaDQaTQ/j7O0JaDQazdXG4uVLXUAC%0A4AW8n32h2O0OWV7AA7iBOMDV6HACDvsAMF7KXlSzP3FwPGAB0UZfo0AIqG1y1DT9OX9ZXqT7V6vR%0AaDSa5tBOuEaj0XQCnz/gATKBDCDDTClKdI8uHAikAelAKtCv0ZEMJNmHu7EtV9g6CQzsyPjuaHAz%0AcG0X19DYWa8CSoHzQEmTr82dK8tflqdr3Go0Gk0n0U64RqPRNMLnD7iBQUAuyjEe0OjIBnLsr0mN%0A+1l13mPA4M6MGXYY5XFhq0NOeIxoiLQnA1kd7Bv1+QMlwCngJHCimeN4/rK8ythNV6PRaK4ctBOu%0A0WiuKpasKIwHhgLDGo7zW4tcobL6OcAQVHTb6Khdqy5hkGVRZRgkdrRvvcuojgtfdkFlE/spADCp%0ApUY+f6CSJo45cAg4AOzPX5Z3rvunqtFoNH0P7YRrNJorjiUrCh0oB1s0OUahItkXOdnuNPfaUFl9%0Al1I7wDCIOI/iDI/vaM86t1mfVBvt2vB9lyRgrH1cgs8fKMN2yJt8PZC/LK+8pyap0Wg0PY12wjUa%0AzWXLkhWFccBoYFyTYxRqc2O78AxIFFWHKiw6EQFvjFXnLTESKzrcr9pjhjPLujLyZU0KKrf9kpsg%0Anz9QhHLIJfAusAPYkb8s73yPzlCj0Wi6Ae2EazSay4IlKwrTgSlNjjHE4HPM4XZkGg5jjxWxxnXF%0ATrQqNWp2wgmv9Jpdcv6vYPrbx9zGJ33+wElgO7ZTbh8H8pflXbGPEzQazZWHdsKvIoQQw4AfoSo3%0AuFD/uB6VUra4cUoIcQewUUp5qoXXX5JS3tnk3GeBbCnld9oxJxP4OnAbEEGVWfuilHJXuxZ1sa0j%0AwDFUibZ4YCvgl1LWCSGeBz4hpQw20y8NuFVK+ZeOjtnIxmBgspQyXwjxf8CPpZTHOmvvamfr649k%0AAdMajq3R8SZM8nXnmO70+OK6otou2YhUpKU4s492uF9lgkN/FneMgfbxwUbnanz+wC4uOOXbgG35%0Ay/LqemF+Go1G0yb6g/8qQQjhAV4GPiWl3GifewB4Dri9la5fAj6LqoBwCU0d8E7wNdTGroVSyqgQ%0A4logIIQQUspQJ+zdLKWsAxBCPAZ8H+WI39NKn0nAh4BOO+HA9aiobL6U8stdsHPVsfX1RzzAdGAO%0AMAuVlnBRpZApxt7gFiaetTA6WsGj3XhzEzO76oRHq1I7VR2lItHhbruVpg28wEz7aCDo8we2Aevt%0AY13+srwTvTE5jUajaYp2wq8ePgisbnDAAaSUfxBCLLUj5N8GnpdSviaEuBW4B3gB9cj/j0KIG4Fn%0AUfWOvcBjUsrXhRBnpJTZQoh5wE9RdYbDwAYAIcQXgI+hItzPSymfaDKvTwPTpJRRe06bhRDXSilD%0AQoiF9rxMING2EwTyUXWKV0gpf9jKmn8M7AX8dpR8DPAB4FGUmMkpe52PAZOFEJ9GOYLp9uEDfoAq%0AV5cDvCyl/KYQYhTwNCrnuMae19cBrxBiHfDvqBuXM/Y1S0b9rX1TSvmWEGInsBrl/FtAnpTyqtmA%0AtvX1RwYA81EpBrOByagnMy3iMKJxo43De6U1vNuccFeKeyxQjKqO0jnCcamWxRnDILsj3Sq9Zocr%0AqmjaRRwXHPMvA/j8gRPYDrn9dVv+srxLnpBpNBpNd6Nl668ehgMHmzl/GFWW7RKklK+i8i4/gXJE%0AM1CO6b1cegP3K+BeKeWNtk2EEOOAjwLzUE7Xh4UQokk/r5SytMm4DZuuxgP3SykXAS8BH7HPZ6Mi%0A3q054Egpa1FpKY25F/hfKeU84BWUg/x94C0p5W/sNm9JKeegqjpskFLeAsxAOdagUnr+W0o5G3Xj%0AMRn4H+AvUsqXG431TeANKeUCe+6/FUIY9pjPSSkXouor39baOi53tr7+yJitrz+yZOvrj/xx6+uP%0AHEKt+XngC6gIeKsOeANzzMJrwOq2mtOGYRjORJfssqGQ+2RHu1R6Hf26PK6mveSi/h5/ggoWlPv8%0AgQKfP/C/Pn/gQz5/ILl3p6fRaK4WdCT86uEkypFsykhUHnVjLtkkJqXcLYR4EpW+4gKaRrSzpJT7%0A7e8LbLsTUA7+Svt8KqpqRWNHp1QIkSylfH83m52HvtKe8xNCiCpUekKB3eRwc7ndTRFCJANNnbZ/%0AB/7DjtDvBf7RTNeG+ZUA1wohrgMquKByKFARNBqcbiHEg83YGQv82W53UghRgdpkBipfFVTN5KY3%0ACpc1W19/ZChwg31cT8dFYJrFbYT65RpnVp+wchbGwl5zeAYkOCr3d61MSbQmqdIRV9+hPjUeM61L%0Ag2q6QjzqCdgc4KtAxOcPbAbetI/1OlKu0Wi6Ax0Jv3oIADcJId53xIUQnwLOSSkPAXWolAuAqY36%0ARQFTCDERSJJSfhB4APhZE/snhRANdYAbSo1JYDdwnR3NfgbY2aTfH4Bv2xFihBBzUGkkdcBTwENS%0AygdRqSMNNwftrYDwNWB5k3OfBr5jR6EN4I6GNTZZM8CDQJmU8j5gGSrdxEA579fa873Pduib2sBu%0AN99uNxB1E9IQ5b/slFla4nF/fsrj/vy7V/z5vx/f+vojB1FPQp5GPXWIafrIQnPTaLA6s1egXXhy%0AEsajUpU6TbQytV2R/cZEHIbbuvSGUdM7OFB7E74JrAJKff7Aaz5/4Ks+f2CKzx/QlWw0Gk1M0JHw%0AqwQpZZUQwgf8RAiRjvrd70Q5SqCcpt8JIe5DiWU0sA74I2rj4iIhxGKUs/mtJkN8BpU7XoFyJkql%0AlDuEECuBtUIIN7AJFd1uzP8C3wPWCyFCKAfoQ1LKoBDiWWCNEKIaOIuSDW+L14UQEdQ/0u2oyFZj%0ANgGvCCEqgSpUSko8MFEI0XRD5UrgL0KI2UA9ql7xAOAR4EkhxDdROeH3oyL+jwkhChv1/3+oa3o3%0A4AE+LaUMX5qRc3nxuD/fgcqxvRm4BXVD4nh3z8jT/RdsSjC60UVJMmpy0ihfW0LKvO6wbzrNZMNl%0AbrNC0Ws6ayNSkZ7h4kCH+0VNSh1Rkjo7rqbb8KLe57fYPxf7/IG3UFHyN/KX5XW8HI5Go9EAhmVd%0AMQE5jUbTTTzuz09F5a5/COWMpDTXbqw4+M7woScXdOdciq3UAy9Gbh3VXfbL95asrj1V3fmUFyMa%0AjJ/+umkYHQtyfPaF4l3ukDWxve1f7T9n867kkV1U+dTEgN2ozeL5wAZdq1yj0bQXHQnXaDTN8rg/%0AfwTK6f4QanNtm58Xe+XweYMGntnlckXa7Ux2lEyjdJSXmi01eKd3h31vbuKg2lPVnTdgmXFY5kGM%0A6IiOdKt3GbXukA6KXIaMt4+vo6LkK1DlYP+VvyyvC28kjUZzpaOdcI1G8z6P+/OnAHeicuUndNyC%0AYW7YPMkzb/a2oGG0Xza+o8w3tzj/Fe2egLsrKW44Bsew6FTNbwCr3nPW8FR3yAmvjTfrk2t0EPUy%0AJxO1Z+YBoM7nD7yO2vz9cv6yvPOt9tRoNFcd2gnXaK5iHvfnG6iqEA2O97Cu2qyoTBp5pih9VU7W%0A+UVdtdUSw8yTU1zR0J4Qri7JzLeEq5/7cKisvtNOeLS6X8j0dCwIWu0xI50dT9MniefCk6SIzx9Y%0Agyq1+kL+srwzvTozjUbTJ9BOuEZzFfK4P38aalPuR1F1k2PK9p1jZ/e/vuCQw2ENj7XtBmaYO8sL%0AotO6xbZ3YEJieVnHygw2JlqR5iGjWZHZFqn0OnS1qisXB7DIPn7i8wfeRpUvfSl/WV5FK/00Gs0V%0AjHbCrzCEEIuAvwJ7UGXwPMCfpZRNSwr2OrZC5e8by9MLIUyUGM5EVF3uauDzUspDjVQvv4wS1NnU%0A45O+jHncnz8KuA/lfI/uzrGiUdNduGNc5fRrdluGcWnd+Vgw3jgwYz3XHItidjpi3RLxmd7x5ZTU%0AoCpjdJhoZVp7KvlcREWiqT+Prw4cwI328SufP/AK8BdgRf6yvM7f+Wk0mssO/aF/ZfKWlPIeALs0%0AoBRC/ElK2TUVktjzDVT5w8Z1mW8FBkgpbwIQQnwYpWyX19BASvk/PTnJy5mCvLsygHuAT4xMmRB8%0AL2P63J4au6g4fXJ5ReKalH5V87vDvmlYjgnG/iM7rTExd8INhxFvuh2bovWR5gSu2sSq9+ZaFhWG%0AQbvVFysSHFeUaJOmXcQDd9tHmc8feBEVIV+tq6xoNFc+2gm/8kkCIkBYCLEQ+Daqznci8DGU05sq%0Apfyu7bDvACah6n5/DBVNf15K+YQQ4hmUwzwEFaV+HiVjPxjIk1IeFEL8N0qgxgH8WEr5ghBiFapm%0A9wSUZPtHUFGgbNvGhxvNtxiYLoT4KKpOdwBY0XhB9jyet/t/2F5jBvC4lPJFIcQeYA2qYkEJKvIb%0ABH6NUuw0gW9KKVcJId5F1UUPAoNQtbx3CyFuA3xSys915qL3JgV5d7lRv5ePo8oKugCGlL1LeXzG%0A6uLEod2mONmUjVsmTrr5+vVFhvG+UmhMmWHuvHZnRJwHIz3Wtj3Z3rrqo13Qz4k4j+AMT2pv80qv%0AI7Hzg2muAFKAf7OPkz5/4HngT/nL8nb07rQ0Gk13oXMQr0yuF0KsEkK8hYqqfEFKWYVySu+31Stf%0AQjnDfwIW20qQH0KJ14xE5QrPQznUHxYXFGaOSClvRqlBDpNSfgB4EfDZjuswKeU84DqUeE1DPelN%0AUsobgTeAe6WUvwXOoKK07yOl3AwsQTnXu4EtwOxW1poA3IQSjvmxEMKJSiH4sz2PfagbigZ10AWo%0AqPov7P6JwPfsJwdPo6oaAHzS/vmyoSDvrkkFeXf9HHVdX0D9Pi9Sb5x4ZtUCb7B8XU/NKRx29du9%0Ad8TB7rLvNCKe4cbxXd1h2zMwcWRX+lt1CeUdaV/lNZutva65KhkI+IHtPn9go88f+DefP9Cp1CiN%0ARtN30ZHwK5P301GacBJ4QghRhfqQL5BSlgohtqEc7gdRH/yTUNHulXa/VFQEGaBBEbIM5eAClGKr%0ATgLT7Mg3KAdwqP39NvvrcVQEu1mEEJMAKaW8174xuAn4qxCipT6rpZRR4KwQohRVIiwkpXzHfn0d%0AKhocAeYLIWba551CiAz7e2l//SuwVQjxIyBXStlY/bJPUpB3lxd1w/QZlIplqxhgzDj+8tQ1Qz/6%0AbsQR14kShB3n6PGBs0cMO7HJ46nvVGpHW8w3t0w8FBlUC4YnlnadHucATGM/UatT+fORylTLTGy/%0AH14Tb6ZZYBl0Tw695rJlhn382OcPPAs8mb8sb2cvz0mj0cQAHQm/ungKeEhK+SBwigv/7J9CbXb0%0ASCn3oZzS3cB1dtT8GZTEPaj0lJbYB7xt97ke5dQ2REGb6xfl0vfgjcDjQghTSmnZ86i2v2+OaQBC%0AiCxUqksR4BJCTLZfn2vb2Ac8Z8/tNlSkuKTRPJBSVgNvAz8Fnm1lnb1OQd5dEwry7voF6vf4O9rh%0AgDfgsCLxs4/9Pcuwoie6bYJNWL9p8iDLogu5HS3jMerTszi3uTtsu9PcHStx0ohoRXpqR9pbpuEE%0AOhQ911xVJAOfA3b4/IH1Pn/gQZ8/ENMbT41G07NoJ/zq4llgjRCiAJVHPQBASrkala/9jP3zDlQU%0AfK0QYgsqCn6yHfbzgSohxBpgK2BJKVtzvNYAK+yIdwNPAFXAdiHEWuA5VG5zS2QLIVYCrwKfk1I2%0A1Fp+1O4/EHjSPsYIIVajouNH7Qh6U55Cpav8uY219jgFeXe5CvLuWlyQd9dqYBfqH3K/zthyR2oz%0Ap594tRbL6hbHuCm1dfE5h48O7LYnC4scG4eAFfM6297cxLTO9o1WpXR4w2jEpLSz42muKmYBvwdO%0A+fyBn/n8gR55qqXRaGKLYVlaJllzeSKEeBAYI6X8epPzR+zzdZ2weS0qh/4TsZhjLCjIu2sAKt1k%0ACZATS9unk0Zs3tN/3lQMwxFLu81jRW++ft0elyvSLQ7DX8K3r68gqbX9Ax3GsqzI2bdOVKBSsjpM%0A/LX/OmkY1sD2tv/M34p3xgetdm3mfLX/nM27kkde25l5aa5IClBP8V7KX5anhZ80mssAHQnXaGyE%0AEA8DvwG+19tzASjIu2tqQd5dfwGOAt8ixg44QE7lwWtzy/eujbXd5jHMjVsmuS3ropKUMWORY2On%0Angq0hmEYDofXuaez/a1gx9JZ6uOMms6OpbnqmYtKAdzv8wce1hs5NZq+j46EazR9iIK8uwxUzvpX%0AURVmeoQtA297p9yTtaAnxpo2Zffq7Kzz3VIm8ZnwndvrcE+Jpc3qoxUFle+Vd6i+em3pMc7tXcGI%0AB65d5UgtXtRwvnzfOc6uOoxhGqRek03d6SpqTldSf76GuBQPD2TmbJ0Zck/bX1PNytLznA7W4zEd%0AzO2XwoKUNOqiEZ44cYxQNMqgMTe/eyp37oTaksPUlhwhbWSPvV00lwclwK+An+Uvyzvb25PRaDSX%0AoiPhGk0fYPHypa43Ft99PyrX+1V60AEHmHbytblx4ZotPTHWtp1jZ0WjxuHusD3HLAzH2mao/uTE%0A4+t+fcn5ipPbOLb2Zxwr+AVnd76IZUWJhus59Nb/cGL9k0RCNUQr0+KqjpZRtOYoViTKqdcOMPyB%0AKYz45FSK1x4jXBem//whpE3JwRHvpODc+WzLsvjn+WIO1dbytcHDeHTwMDZUlHMuGGR3dRVTEpO4%0AP3sAh0/vzbQsi9LDa0kZNi/Wy9Zc/qQBjwFHff7A0z5/YGxvT0ij0VyMdsI1ml5k8fKl3sXLl34Z%0AOPTywpT/jCrRoR7HwHLMOvb3UWY03G01vRuIRk331u3jyi2r1Uo7nWK0eWS6g/CBWNk7vvJl3vvH%0A75Oj4dqL0kSikRDn5b/Inf0ZBs/9PNFwHdVn91JdvB9v2jCyp95LpL6KcHlq/3MbjpMxK5e64hrc%0AaR6cHhem08SMd+JKjMMR58CZGEddUTWW2xHZUFHOsHgvg+LjSXQ4MQ2DYfEeDtbV4DZNQpZFKGrh%0AMJ3RypPbSMyegOlwtbQEjcaNEgDa7fMHXvH5Az0m1qXRaFpHO+EaTS+wePnS1MXLl/4nKt/7J0Du%0A2QzX6D/dnhaMmBzpjTm5oqF+M48H4rCsc909VlFx+pTyisRuyUWfau4pipWt+Iwsxj/0FXBwUYTd%0AMB0Mmvt5TEccAJYVxXC4MJ1u4hIzIRoFw6TiwMFhySIzbLocROrDmPGNpBksVbczcXga4aog0VCE%0AEWNzzhVWVTAuIYF9NdX8vfgM9dEoe2qqqI9GGedNpDwcZlVZCSMHTiiqOrMbd3IOZ3e+SMl7q2K1%0AbM2ViQF8EFjl8wc2+fyB23t7QhrN1Y52wjWaHmTx8qWZi5cv/SHK+X6cJpHvsmTnoN/lpScEncbe%0A3pifN1Q5aMqpN05jWfXdPdbGLRMnWRYxc5gbmGLsmWEQPQ1QcfQ9dvz88UvaVB47yPYnvsP2J77D%0Ant//hGgoSKS+jh2/+B7b/u9bVJ06CkBcUj9Ob3gbh9sV17i/YZg43UkAlB4uIBoO4s0YhTdjJOH6%0AKipPbcfpTqTqzB5HfEbiieMv76N8dxHR+kZFKwwwDAPDNBj4gdE4PS72nTqfc1NqOm+WlvDxrBze%0AKSvjiRNHGeL2kGRHxT+WlcOnBuRy5KxMTxk2j5IDK8kYcyuh2jKCVcWxvpyaK5NrgXyfP7DB5w/c%0A0tuT0WiuVrQTrtH0AHbk+/8Bh4BHUHXam6XG48h8+o703Jp4o1cUO9NrT00ceX5Lt+eHh8Oufnv2%0AxV7S3mFYrjHGof3HV77M/uW/IRq+uBiLZVnsX/4U4t7PMuWL3yF17GTqSs9RKneSPmEao+5+iDMb%0AVmFZFiffeY3sGQtxuOPigdMX24lSvOcVas7tZ8D0jyuH2jDpP/5DZI67nUiwmpRh8zjz5pHEnBuG%0AEw1HqSuqJlwTIhqOEq0NE6pQ9zrVx8uJS/dSXlufONqbQH00won6eqYlJnFnZhZngvWM9FwodlER%0ADlNVUx7vTR9GNBICDAwDopFgrC+n5spmJvCazx9Y6/MHbujtyWg0Vxu94oQLIRYJIYqEEKuEEG8L%0AITYIIb4QI9vPCyHi2m4ZG+w1jOnJMYQQ8XYt7B5BCHFECBHfU+NdSSxevjRp8fKl3wIOA/8BJLan%0AX8hlJv02L2NCaZJjXbdOsAWGlO2em1l1ZFV3j3Pk2MDZtbXuTbG2O9vcNjU+LaNm/ENfueS12uLT%0AuBISObF6BTt+/l3C1VV4+w/AjItXEfFQCIfbTVFhARkTr8W0g+Cu5Lj3Gts5u/MlopEwA6Y/8H5a%0ASgPhYA1WNIw3fRj1pXXxJTvOYDhMMuYM4tAft/PeU1vJmDMIp8fJgae2cOqfB3AlxRE3INlYVVbC%0ADanprK8oY31lOc+dPc2NqekkOS+ksuSfL2Lc0OmnAFKGzObExt8SrqvEnRzzKpaaq4O5wJs+f2CV%0Azx/okSpJGo0GnG036TbeklLeAyCEcANSCPEnKWVZV4w22NRoepPFy5fGAw8DXwfSO2Mj6jDi/nh7%0A2qy73yxbPbA41OObqSadWbVo/eA71tXE9ZvTneOs3zQ597oFmyoN48LTgfeOlPJcYA//+aWLKwMe%0APFrKsy/txgJSkt187hNTiUYtfvTkJoKhCJ+6ZxKDB/bj0KGzScaJ0kPGkFHDm44Xqqqk4sh+Rt71%0AEPEZWex+6n9JHDyc1NETKN27jdPr3mTobR/hUOBZhtx6N4deeZ5geSmegQnu83s3Eg3XE5+SS8Xx%0AzXjShnJi/W8ASBk2j6QcpUNUeWIrg+Z+HoDMyfNPlex6Z3Rcv3gG3jaK/rMHtXwxLMu78Exx1ADz%0AxyNbvre/L2sAryak1QMk9Bck9BftvdwaTWssBFb7/IGVwH/mL8tb39sT0miuZHrTCW9MEhABwkKI%0AhcC3UVH6ROBjwDGUCEE/wAs8JqV8XQjxe2Ak4AF+KqX8U4NaIvBroB4YihI5eVBKWSiE+DeUc1QC%0ABIHlUspnGiYihBgK/A51bSzgi1LKHUKIo8A+YI+U8tLwWiOEEMnA00AKShr+F1LKXwkhVgHbURLx%0AycBHpJRH7acAH7PHe15K+UR7L5wQ4nPAA0AU2Cyl/KIQYgLwY8CByjleKqVc19zaUfLsv0ZJ05vA%0AN6WUq1oY6zuo652Bcix/AdwFjLbncAZ4AfXYPhf4p5TyMSHEM3b7dNTGoG8CDTXV/iKl/KndxgAG%0AoX7vn5BS7mvu2jS1J6XsM1Lfi5cvdaCuxXdR16BrGIb5t5tSF95SUL56zNH6HnfEZxx/eeqaoR99%0AN+KI6zZZ7Nq6+AFHjg1YPWzIqYUA+W8eYO2mE7jdF388WZbF08/t4Ev/Np3szETeXneUcyW1nDhd%0AwbSJWYwdmcHb64/xibsm8NqqQ3zu/rkJfyyLBoGLwtSuhETiM7LxZikhy9Qxk6k6dojUURMYcccD%0AABx78x8MXHAbx974O6PufJCj/3qRKGUTkgdeU4+qNsHo23/Q4pr6T8h7//vEtBlJGZ+pbd/FMAwT%0AOEcvVcnRaGxuAG7w+QP/Av4jf1nett6ekEZzJdKbOeHX22kWb6EcwS9IKauA8cD9UspFwEvAR4AR%0AqH9KPuBewCmESAIWAHcCt6Kc+KYclVLeAvwM+LQQIgN4FPXo7WYgoZk+P0I59AuALwG/tc8PAj7W%0AlgNuMxLlMN5sj/PvjV7bJKW8EXgDuFcIMQ74KMopnQ98WAjRnrBWQ3m3h4CHpZSzgb1CCCfqGvql%0AlDcAPwAeamXtnwLO2evNQznWrVErpbwVeBH4gJTSB/wP0PAEYijwIGrjz/VCiKn2+beklHPs8YcB%0As+w1f0wIMdFuc1BKeT3wHeCHbVybt6SUc/qYA54H7ES9Z7rugDfiX3P7Ldw03rvGav593m04rEj8%0A7GMvZRlW9ER3jrNn34j5oZBjN0BWRgJf/tSlauyni6pJTIjjn28f4vGfFlBVE2RAViLxbifBUJRg%0AKII7zknBlpNcOzmHNHcwKzl8fkdTO/HpWUTq66gtPgNA+aF9eLMv/LqCleXUFp2m34gxRENBMO2P%0AyWjIa8aZuzq6NivoybEs2v0+jTjo0tNAjSaG3AJs8fkDv/P5AzrXSaOJMb3phL8lpVwkpbxeSnmL%0AlHKFff4k0BDtvA5wSSl3A08CzwG/BEwpZSXwZZTM+HLs6FQTGu7ejwPxKOd4j5SyRkoZAZrLtx0L%0AvAMgpdyOcr5BOarn27m2syiH8VlU1LdxEd+mc5oADAFW2kc6KirdmNom60u0z4Fywj8vhFht2zFQ%0A1/A/hRB/AO62x29p7ROBD9hR+hdRNzitReEaNguWAQ1y3qX2WgB2SClL7DE2Ag1Os7S/jgXWSCkt%0AKWUI2ACMs197y/66zu7X2rVpsNfrLF6+dNbi5UsLgH9wYS0xZ/3kxPlvzUjaYkFdd43RHO5IXeb0%0AE6/WYlmV3TeKYW7cMinOsgjNmDIAp+PSj6bK6nr2Hy7h5gXD+MbDs3lXnmO3LGaCyKS8sp6VBUe4%0AYe4Qtuw8zZCByTz9/A5C618Y2dC/aGsBp9etxHQ6GX3Pp9n37M8p/PFjuFPSSR8/9f1xjr3xdwbf%0AdAcAOXNv4t0n/4dgRRkJA4YQn+Wt7tTywq6j7W0achpVnRpDo+keTNT/mf0+f+Axnz+g9wdpNDGi%0AL1ZHeQp4SEr5IHAKMOxIaZKU8oOoR/0/E0LkANOklHegUhx+aEeBG9NUDOQ9YIwQwiOEMIEZzYy/%0AFxV1RQizjcI1AAAgAElEQVQxBZViASrdo734gfVSyvtR6RlGK3OSwG7gOjv6/wwqmtqYQlTaRwO3%0AAZvt75cAn5VSLgSuAeYATwDfllI+gFJgNGh57fuA5+yxb7PnW9LK2toSWBkrhPAKIRyonfcNjnrD%0A9duLnYoihHDZ820QV5lmf52LuiatXZuO/D66hcXLl+YsXr70j6ibhm7Nm27g3ZGemfkL+0kLynti%0AvAaS68+PGnd2jcSyui0SX16RNKqoOK2gpdcTvXFkZyQwMDsJp8Nk8tj+HDpehmkafOKuCSz9+FTW%0AbT3JrQuH8/fXDrD49jHERetSJy2+bxdA/2lzyZmjCkCkjprANV/5L6b++/cZeecDF40z8s4H8WRm%0AA5A2ZjLXfOW/GPfQVzBME+/AxGGdWVu0LrGivW3r4sx25q5oND1KIvBfwD6fP/DR3p6MRnMl0Bed%0A8GeBNUKIAlSu+ACUk7ZICPEOykn8Fso5zhZCrEOldvxIStmqZLWU8hwqPWMN8BoqlzzUpNlXgS/Y%0AY/0KpTTWFn8TQmyxjx8B+VyITn8ZleveXKQeKeUOVJR3rRBiCyrSe7JJsx8Ao4QQhfZ1WYxKLQHl%0AZK+x03qKUNHnZ4EXhBBrUPnaA1pZ+5Mo53w1ypk8KqXsioMbRP2ONgIBe32N1/sKcFgIsR4VBf+b%0AlLIhun6bvY6vodJp2nNtepzFy5fGLV6+9FFgP/BxLr7J6nYOD3RPXn5z6tmoeuLSY+RUHZqeW763%0ARSf5XOlR3lj3y0vOHz5RyIp3fsI/1/wf+4+oBzChcD1vrv8V/1r7M0orTgFQVHKYP/ztzLxo1DjS%0AnP2sjATq6iOcKVaBYnnwPLnZye+/Xl5Zz+mzVYwZmU4wFME0DQzDYGJoR7N/e53BmeAajMGhjvaL%0AVqa2+z1SE2/qOoOavswQ4Hm7rOGleWMajabdGJYVc+XoPosdKX9USvl9IYSBSjt5TEr5Ti9Prdvp%0AibXbm1qfl1LO6kTfZ+y+r8VqPt3BnT/7/o3O/id+hUrv6VX6VYZPfPzVkrAjytCeHHfLwNveKfdk%0AXVTGbPd7b3P45FacjjhunffFi9q/+MZ3uX3hIzidcbyy6n+5dd6XOHv+IDW1pfRPH8Gh45uZNj6P%0AtYV/Ys6UexmQXb598OAtk3/+h63G4/75FGw5QV19mBvmDmW3LOa5l5WO0ahhqTxw98T3x/nD33Zx%0Ay8JhZGcmsmNvES+8so+MNA9ffGg6z0TvfjdIbDaXlhQWrQ6WdmyTrJl87l33mC3tGv/WteWrxbG2%0A7b/af87mXckjtROk6U0sVNDnP/KX5fV6gESjudzoK9VRegQpZVgIkSCEKERFbDeiIsNXPFfz2mOB%0Azx8YCvwUxvuIOtY4so7mGga9mhtZnuTM/W1exrkH88/viQtb3ZaL3pRpJ1+bu3boR7YEnd7pDeeS%0AEtJZMO0B1m1/7pL2qck5hMK1mIZ68GYYBi5nHOFoiEgkhNMZx5GT28jNnoDD4eJsccaUUSP7r33c%0AP38ewNzpFzZNjheZ/Ncjmc3Oq7FDPnlsfyaP7f/+zzPZUbUmGht/1ZubmBws7ZigaLQqZahlYRlG%0A209NKhOaSYjXaPomBupp4F0+f+C/gP/NX5bX6hNpjUZzgasqEq7RdBSfPxCHUrh8DJXCA4DhLT/g%0AHrvRMhzR0b02ORtXKFr1YP75/d46a2rbrWND2HRVrBn60aKo6Xz/iUBVTQlrC5+9JBK+dc/LHDq+%0AGacjjkHZE5k+4cNYVpSte/IJhmqYNPoWCvfkM0ncgjy8lkRvOlPGziu76br1IcOgeY+7g1gW0aci%0Ai49FcQztsq2oFTr79olaVJnRdhM//V/HDNMa3Fa7iQdqNly/uarNp0k6Eq7pg+wEluQvy4u5AJdG%0AcyWiIy4aTQvYMs47UZuRPI1fs2r6jaorvGFIpCJttWW1uVm1Wwm5zMTf5mVMKOlBdU1nNJQ883jA%0AjWWda61dacUpTp3dS9713yDvhseoC1Zx9NQODMNk+vg85ky5lyOntjFm2HzePfAmk8fcRk1tKedL%0Ay1L2yOEHWrPdEQwDc5Ihj8XElmm4HB7HnrZbXowVcp9puxVUeh3etltpNH2SScB6nz/wfz5/oF3q%0AwD1NE8Xu1UKIdUKIxS20jZkCd2fVtYUQn7aLGCCEeLiTYz9sf71VCPHpTtr4qRBiuBAiaK9llRBi%0AoxDicTvFFSHES630HyyE8HVm7EY2JgohFtjf96g6enehnXCNpgk+fyDN5w88C7zJhRKLl2I53MF9%0AMxaGDk4utKye3STZlKjDiPvT7WmzT2a6VvfUmN5Q5aApp944jWW1mJvhcsbjcLhwOFyYhkl8XCLB%0A0IXiH3X1lVRWFdM/fTiRSAgDAwyDcCTIkaO5c2rr4ja3ZLujTDd3zQCrOBa2PNkJHX7kblX3q2lP%0Au8oER1LbrTSaPouJ0tjY7fMHPtjbk2mBhhLJC1G6GY/a1dAuQkp5j5SytzdKfwMlvAeq5HFn+CaA%0AlPI1KeVvOmljuJTyEFBiX7tFKL2PLJQIIFLKO1vpfz2q8llXuAu7DHAf+d10masqJ1yjaQufP3AH%0AqipOVnv7REpypkUq0kvc49dvNN21M7tvdm1gGMbfbkpdeMu68tVjjvSMumZ67amJI89vKXgv49qL%0APlwPnywkHA4yasgsRg6ZxRsFv8A0HSQmpDN80Pup5Lx7YCUTRt0IwKghc3h741N4PSmkJitdkPWb%0AJg+4bv7mKsOgy1E1pxGNH2kc3fCeNXRRV215BiaKqsMVFh2ojBOpTHM70tq+V6vymKldmZtG00cY%0ADLzi8weeB76UvyyvqLcn1BxSyiohxJPA3UKIFFQVsSBKg+R7KC2NbcBkKWW1EOKrKNG0v9ltPCjd%0Ajk+jnOV84DywQkr5w6bjCSEeBD6AUv8eAfxASvlMC2rh84Fs4HkhxGYgTQjxS9RNziVK10KIncBq%0A1BMJCyXA93CjfpuAMVLKrwsh/CiRvTDwjpTyUVsVexjQH1UF5ytSyn/Zwnl7m7l2lhBiGUpl/GdC%0AiDNSyuymSt7AV4CvA167ot2/o6q5paEc66e4VGF8JvB/9vpOAl9ACQEG7b1tf0Wpo2fTvMr5AaAA%0AFUg7C9xl65f0KXQkXKMBfP5Aus8feA6l0tpuB/x9wnFp9TsWzgydHL7GsuicoEuM+Nec9qlrHqyt%0A4QdHL622t668lG8dPsB/Hz3EO2WqZHxdNMIPjx3m+0cOcrxOaQXtr6lmxflihpTtnptZdWRVojft%0A/XzwYQOnMmqISmsePWQOt87/EjfPfZg5U+7FYV64958+4cMkJShtqAH9BbfO/xILpj9gq7dDba1n%0A4NFjA7Z29Zo0MM/cOhmsLv9+HG5HpuEwLvmn1BrRirTs9rSrjzP6WZeWTtVoLlfuAfb6/IGHensi%0ArXAWpcoNEC+lnC+l/JP9cwglZNeg1fEx4I8ode0n7Ijwj1DK0aCcwpubc8Ab0U9KeTvwIZRzCs2o%0AhUspf4sqx3yPlPL7qCj052hZ6ToZpfuxEOW43takH6DSOlCljufYxyghxO32y/VSyttQjn6DQvjt%0AwCvtuHYNXKTkjQpW/A/wFynly3ab52z18BE0rzD+JPBJKeVM4FXU/+VngB9LKRvvOWhJ5Xw48J/2%0AHDJRKt59Du2Ea656fP7AnShRoXu6ait8cvT8+l3ziq1Ix3OGY8n6yYnzV7airvnP88U8c+YkoSYb%0AsyvDYf5eXMTXBg/j0cHD2FBRzrlgkN3VVUxJTOL+7AGsKS/FsizeLD3PTanpAEw6s2qRN1jeLTnp%0Au/eNmB8KK0n7rhJvBFNzKI6JUx+XHt+hyJ5VmzjYstqhdmoYhmW0Kpil0VxupAG/8/kDK33+wKA2%0AW/c8Q4AT9vfNqTE/DXxCCDEDkLZ69kTgG7ba9Le4ELw53I40ie321wblbGhGLbyV/q0pXTdV5W6O%0AMcAGKWVISmmhKqWNb6X/HFRUuTkaX7sGmlPybkrDdW5JYTxbSrkXQEr520Z6Ik1pTeX8eDNr6VNo%0AJ1xz1eLzB/rZud8voh6/xQSrLnFoXeENoyKl/VdZVu8pe+4e6Zn5cgvqmpmuOB4eeGmhjuJQkEHx%0A8SQ6nJiGwbB4DwfranCbJiHLIhS1cJsGGyrKmZqYjMu88BEy4/jLUx2R4LuxX4lhbtwy0WVZxKT0%0A2SLHxuHQdeXPhNzEDr5nDAdRx5H2tIyYlHViShpNX+d6YKfPH2h2I2RvIIRIRilPv2CfuuQzW0p5%0AAOVIPoJKnQClNv2oHbn+TGv9m6G5zfyXqIU3stfwQdtwrjWl6+ZsN3WC9wEzhRBOe1PlApT43CX9%0AhRCpQEVzqRy2+vZXgeebvNScknfjdTSsC1pWGD8lhBhlj/OoEOKOZmxAyyrnl0XpP+2Ea65KfP7A%0A9Si10fu6ZQDLdAUPTF0UPDB1l2UZvSZicWSge/Lzt6QWNVXXnJ7cD0czwYmsODen6uspD4epj0bZ%0AU1NFfTTKOG8i5eEwq8pKWNgvjcKqCgbFx/OHMyf553m119FhReJnH3spy7CiTaMiXaa8PHl0UXHa%0A2ljY6mdU5aZQubGrdlwp7rFAhzZ6WnXeVqvJNBB0Gb2a0qTRdCMpwHKfP/AHnz/QW5uQr7ere6xE%0A5XB/W0rZXAS8Mb9FOZRv2z9/Ffi2He39I6qSVldoTi0cVJR6he0s77Ejxh1Vum7oB4CUchcqp7oA%0AlSd+BPhHC31vQ6lsN5BmX7u3UPnn73EhBaSB5pS8dwF5QoimT5xbUhj/DPA7+/w1wApgK/CwEOK6%0ARv07o3LeZ9B1wjVXFT5/IB74b1TuWM/IzTtC5e5xG3abnuo5PTJeM9jqmiFHlGEN584Fg/z61HG+%0AOXTERW23V1awouQciQ4HyQ4nkxOTuCbpQknsV88XM8rj5a3SEu7LyiFwrogb09LJjlPq8BXu9AOb%0Ac2/PxjBi+g/WNCN1t9yw7qxpWkO6auuMlbHvH5GbOlwurCnnNp5ZG64KzWtve9eQ3audWcfb3DR7%0A/yvn16VXRFp9v+g64ZorgEPAffnL8jb09kQ0mt5AR8I1Vw0+f2AK6k76y/SUAw4QcfWr3zV/TujY%0A6ALLoqLHxm2Era6ZFHQareaqRyyLo/V1/MfgYSwdMIgzwXpGei6Ura4IhzlTX89obwJBK4ppS0DW%0ARy8EYZLrz48ad3aNxOp6ykdjolFHfOGOsTHJlc42zo3xULet7Zat4xmQ4Gi71QUiFentujGp8Zh6%0AY6bmamA4sMbnD3zb5w906G9Jo7kS0E645qrA5w98BliPXWO0NwifGT63fuf8Civs7Opjy05R6zEz%0Anr4jfXB1vHnJxsQN5WWsKivBYah7k+8eOcgPjx3mxtR0kpwXqpnkny/i9gwlYnl9Sho/Pn6EskiY%0AQe6L97zkVB2aPqh8b0zSRxpztijjmvKKhJjYnWtu7XK+vicnYTy0P1c9WpXSrk1pVR7tj2iuGpzA%0Ad4B3fP7AsDbaajRXFDodBaWghcqP2oOKkLqA/5NS/rWZts8Dn4hFkXh7Z/NnpZT7umqrC3OI2Xr6%0AIj5/IAGVP9c9ud+dwoq4hu9c40g/Pc8wer5Wvxm1QvetKNmc1ka6QyzYMvC2d8o9WQtiadPlCpXe%0AdN36cCwk7Z8Of0SGcbYsyNQOzr5zcrsVil4i9NES8de+VtzW3GftqFo7c3dNq2kuOh1FcwVSAXw+%0Af1nes2221GiuAHQk/AKXk4JWzLjS1tMYnz8wHiUU0IcccADDETo0eVFw37XSihpHe3r0qGm4/vTB%0AtNkn+ne/uua0k6/NjQvXbImlzVDIlbo3RpL208x327VRsjXiMz2XVJ9plXDc8baaVCY6Lns5Zo2m%0AEyQDf/L5A0/6/AF3b09Go+lutGJmM/QhBa2JwBOo6Px54JOoUjyPAg3qWh7UruHHUOV7soHfSCl/%0A0UL/a5pZzxhUMfvm5v4cqsbmCGCTlHKpECIT+ANql7sBfAK1A/q3QLq9rC/aO7B7hY89ufpuez7J%0AbbXtLaKV6ePrCm+oco/dtNZMqGj35r7q4+WcfuMgIz859aLzJdtPU1xwDIfbSeo1OaRPG0CkPsyR%0Av+wkGoqS+6ExeLITqTpaRs2xcuPFG4csvHldxeqxR+q6TV3TwHLMPvb30WuGfvS9qOkcGSu7h4/m%0Azhk+9MSW+Pjg9LZbt8xkY9/MTUw6aWEO7KwNb25ibu2p9hczidYmVjpcrae2V3gd3lYbaDRXNp8G%0ArvH5A3fnL8s71tuT0Wi6Cx0Jb5m+oKD1FPB5294K4GtSyleAQpQTvBD4ht12oN13FvAVIUT/5vq3%0AsB5amftoVMmfGShxgGxUQf2XpZRzUDU+Z9jzWCmlvA71AfqrVtbabSxZUehcsqLwZwmDkl5In5l1%0A3hHv6HIpum4l6kys3z1nXvDIuA2WRWlbzYvWHOVEYB9W+OJ05nB1kDNvHWbEQ1MZ8cmplO08Q7C0%0AlsqDJSSLTAb6BCWFp7Asi3MbjpMxKxeA1+ckL9w4oW11za7gjIaSZx4PxGNZXY46N2b9psnZXVUn%0ANQ3LOc54772u2HAlxY3AoM3odgPRirQ2E76rEsw+e/Oo0fQQ1wJbff7ATb09EY2mu9BOeMv0BQWt%0AscAvbXufRDnaAD8E7kU5zQ2bwtZJKeullLXAu6jIdUv9m1tPS3N/T0pZaRfqP23PTaA2OSKlXCel%0A/LPd/5N2/6dQCmk9ypIVhf2BlcDDAK7EuGGZcwfMTJ2SuctwGr2yGbK9RIoGz6rfsbDOCsW1pAoG%0AQFyah6H3TrzkfLC0Dk92Ik6vC8M08AxMpvpEBY44B9FwBCsUxXQ5KNt5ln5jMzFdF/zADZMS56+c%0AmbTVUk9AugVvqDJ3yqk3TmNZ9bGyWVPryT16PKfLqS4zzR3TwOqSOI4rOe5Qe9tGK9Pa/Nuo8pip%0AXZmPRnOFkAG85vMHvtZmS43mMkQ74c3QhxS0JGrT5CJUFPsV+/yvUXWuv2urWQFMEUI4hBBelPzs%0AgVb6Nzeflube3Lz2oqIUCCEWCCF+YPf/id1/MUp4oMdYsqJwBqr84CWbAN3p8ROzFuZOSh6TugmD%0AdjtLPY0V9OTUbbvumnDRoNWWRbM3bSnj+2OYl1ZXjEv3UFdUTagqSDQYoepQKdFghMThaYSrgpzf%0AcpL06QMo31uMJzuR4y/vo2jNhXT03SM8MwKL+h1oTl0zVqTXnpo48vyWmOaH7947cn447Gi17GJb%0AxBnhxCHGye1tt2wZb25iQnvbRqv6DWtLSTXkMpMs2iFxr9Fc+ZjAD3z+wF98/oCntyej0cQS7YRf%0AoC8qaC0F/iiEWItKD9kphPgScFZK+QtgGSoiD6qiyz9R6lr/JaU811z/VsbqyNz/H0r5ahXwXVT1%0Ake8Di+1zr6Gi8T3CkhWFnwTeAXJba+cdmDgj67rcIQlDktbQREGy72AYoSPjF9bvmXXYipoH29vL%0A6XEx4NZRHHl+F0f/thtPTtL7UfGBHxjN4DvHUbrrLBmzBnF29RFybhhOsLyO+nM179s4OsA96flb%0AUouixvuyvzFnSNnuuZlVR2K4IdQwN26Z6OiqpP0Cc/N46HyUPj7TOwGoabMhgOXwYLW9IdcyiElN%0AdI3mCuFeYK3PHxjc2xPRaGKFLlF4BWCXWPyslLKpHOwVzZIVhQ7gp8DnO9o3Go5WV+wr3Vx3tmYa%0ASiK472FEauPGbNnkSCq9aONksLSWoy/sZtSnL+xJtCJRzr5zlKxFQ7EiFof+sI2h90zEmaCKbISq%0Agpx+/T0G3zmOw3/ZyaA7xnLmrcOkTc3Bm3Px8vtVRk7c/+r5kLORumasWT/4jnU1cf1iViLx2qnv%0AruqfWbKoKzZeDN+8ppj0+Z3tX7T21KZofWRGe9q6J63eYMbXzmqtzdK/Fu+NC1tjW3pdlyjUXKUU%0AA3fkL8sr6O2JaDRdRUfCNZclS1YUeoG/0wkHHMB0mgkpE9IXZc4bUOfqF7catdm2b2E5PMG9MxcG%0AD07cbFkUN9ekdOcZzm85ieFQf8r7f7WZg78rJGPWoPcdcICi1UfIWjgUgPRrB3Loj9sJV9bjyUq8%0AxGZ5kiP3dx/OSG5LXbMrzDj+8lRnJBiz6jlbt4+dGe1iucdFjo25YHVawMeT7W13+ki0ul+bbYMu%0Ao0ubTjWaK5RM4E2fP3BHb09Eo+kqOhKuuexYsqIwA5Uy1GoksSOEq0NHS3ecOxWpDc+Olc2Y4qov%0Ajh+/7ogRV99jkU9XKFr1QH6JTKiLTusO+/WO+OKCoYvrLcNsNY2ovWRnFRdOm7J3atstW+bPYd/G%0AShJndqZvuDZ86ty60wPa09aReWxD3LA9rb5/71txviCjLDK3pdd1JFxzlRMFHs5fltcrlbg0mlig%0AI+Gay4olKwqHAQXE0AEHcCa4hmTOyZmdek3mbsNldmmTXrcQcmfWbb/u2tDpoe9YVvdVMbloSJeZ%0A+LsPp086n+zolse+7khd5vQTr9ZiWRWxsHfmbObUii5K2i8wN3e6PrfT4xyAabRLRChamdams14d%0A7+hSnrtGc4VjAr/0+QPf7+2JaDSdRTvhmsuGJSsKp6JKI47urjHcafHjsxYMnJI8Nm0TJl2qH90d%0AhI+PWVC/e84pK+LY1xPjRU3D9ewH0+Z0l7pmcv35UePOrtmPZcWkTvmGLZPGWxadrkc+yDwzMY5g%0ApzdUu1PdJ9vTzqpLGNRWjfMqr/541mjawTd8/sAzPn9Aiw9qLjv0p7zmsmDJisKbgNVcqF/erXgH%0AJMzIWpQ7LGFY8lpUffQ+g1WTPKKu8IbhkbKMVZbVbAnJ2GIYxos3pi7cMyx+VXeYz6k6NH1Q+d4u%0ARbAbCIVcqfv2D2urqlGrzDa3dbo0oDc3sZ318Q2DqONIay0qEhzaqdBo2scDQL7PH7h0k4tG04fR%0ATrimz7NkReGdqBrnPfoBaxiGI2l4v3lZiwamxGd7VwGdSpuwohFOb3ue4+t+ydE1P6PqzO5L2kQj%0AQY4V/IJgVZH6OVzP8fVPcmztz6mvUPcAtSWHKXnProZpmXHB/dMXBd+bst2yeuYm4Y3ZyYs2dJO6%0A5uhzmxb2qz37TixsHToyaG5dXVyn65GPMQ5d6yDSqXrycenx46Ft5VMAqy6h1RKEFYlmXGuvazSa%0Ai7gVeNvnD/Tv7YloNO1FO+GaPs2SFYUPAH8Fes0hMRymJ2V8+qLM+QNCcSnu1dC8kE5LVJwsxBHn%0AZdCcz5E7898oejdw0et1Zcc5vu5XhGrOv3+uung/iVnj6D/xDsqPbcKyLEoPryVl2LyL+kZLs6+p%0AK7zeE63zru/8CtvPxkmJ89/sJnXNaSdfmxsXromJmE9XJO0NA2OysfdU5/oaDofXubc9baOVKa1W%0AYqn0OtotAKTRaACYDqz3+QPdVl5Vo4kl2gnX9FmWrCj8AvB7wNFW257AEedIT5vWf2HGrOwzDq9z%0AHc2riV5CUs4kMsTN9k8Whnnxn50VjTBg+gPEJVwI4JhON1Y0hBUJYTrjqDy5jcTsCZgO16UDROJS%0A6ncumB06MbLAsqjs7Pray55uUtc0sByzj/19tBkNdzkXv6bWk3usC5L208zd1xpYRZ3p6xmQ0K73%0ARaQivV9rr1d5Ha2+rtFommU4sEo74prLAe2Ea/okS1YUfhN4ArhUo72XcSa4BmfOzpmTNq3/PtNl%0Abmurvel0YzrjiYbrOLX1T6SLWy563ZM2FJcn5aJz3oyRhOurKD+2kX6DZ1J1Zjfu5BzO7nyRkvdW%0ANTtO+NTIufW75pdaYWe3q5V2l7qmMxpKnnk8EI9lNVsXvSO8u3fkvM5K2juMqHuUcaRTfb05CWOh%0AdVl6gGhVaqvKf9Ues5355RqNpgmDUakpQ3t7IhpNa2gnXNPnWLKi8AfA93p7Hm0Rl+Ie23/BwGv6%0AjU/b0lZpulBtGcfXP0nywGkkD7ymTduGYdJ//IfInvJRKk9tJ2XYPEoOrCRjzK2EassIVjXvo1p1%0ACYPrCq8fEynJWmVZsc/dbkxRumvUH29PD4dNDsfSrjdUmTvl1OtnsDovI68wHF2RtJ9rbr0GrKqO%0A9jPjHGmG07g08b8p4bg0y+Jsiy87DY9F51JqNBoNQ1AR8SG9PRGNpiW0E67pUyxZUfg94Gu9PY+O%0A4MlOmJ61aOCIxOHJa4FLconD9ZWc3Pg0mWM/QL/BHdNWCddXEawqxps+jGgkBBgYhtrI2TKmM/je%0ANYuCcvoeK2oc79hqOkaDumZ9e5zODpBee3riyPNbupwfXlaeLIrPpXaq8orbCPUbaJzd2qm+GZ7z%0AbbcCQu5Wfz9Rg1Y3b2o0mlZpcMRbfeqk0fQW2gnX9BmWrCh8BPhmb8+jMxiGYSYO6zcva1Fumicn%0AYRWN8qVLDrxFJFTD+f0rOb7u1xxf92sqThRSdnRDm3ZLDqwkbdQNAKQMmc2Jjb8lXFeJOzmnzb7R%0AioyJdYU3pERrErtFbKeB2ngz/ek7MoZWx5sx2VTZwJCy3XP7Vx1Z1VU7W7eP67Sk/UJz0yiwOhxJ%0A9+Ymtv0LAqK1ia1GusNOIyZCRhrNVcxQtCOu6aNo2XpNn2DJisLPAL/u7XnEimgwUlq2+/zOYEn9%0ALMDd2/NxZB1Z7xq8b5xh0G2b/cyoFfrYipJN6RUtS613hvWDP7yuJi5lTldsdEXSfnn4toJSUjq8%0ApjMrj58GWnXGnTkHC1yDDrRo+5P/OLc5qSba7OMTLVuvaQ0rGuHMjhcI15YQjURIH3U9Tk8qRbte%0AAsMkLjGDrEl3Yxhmq30Ss8dTXSQ5J1/H5UkhZ9p9GIbJ2V3/IG3EAlzey2brwiFgUf6yvG59OqjR%0AdAQdCdf0OktWFN4H/LK35xFLzDhHato1/RdmzM4pdiY4C2hnJZXuInJ26Oz6HQuqrZBre3eN0aCu%0AeTwrtuqaM47nT3VGgru6YuPM2cypFZWdk7Rf5NiY2Zl+ruS4Nqu8RCrSM1p7vdZtdjEvXnO10lxp%0A1Nc03jgAACAASURBVPP73yBt1A0Mnvs5rEiY6qJ9bfYBKDu6jtxZn8IZn0x9xWnqK07jcLkvJwcc%0ALlRNye3tiWg0DWgnXNOrLFlRmAc8wxX6XnR6nbkZs3Lmpk3rL804s1P5xbHCCnoH1G27flK4eOAq%0AyyLULYMYhvHSDakLdw+Pnbqmw4rEzzr2UrZhRU90xc7GzZPGdUbSPssoGe2ltsOpNp4BCW0+AbFq%0Akoa2tnG02mN2alOpRtNcadT4fgOIhmqxLItopB7DcLTZB8B0uLEiIaxoCNMRR8l7b5M6YlGPrSWG%0ADAf+5fMHUtpsqdH0AFek46O5PNj6+iPzP+Z4+ScjjKMFBl1zsPo6cSnuMf3nD5zWb0L6VsM0uiSr%0A3jUMM3R44qLg3hkHragR06omjXlzVvKiDRMT1sZKXdMdqcucfuKVOiyr0znSwZArrbOS9vPMLR2u%0AVR+f5R0PtB7JthxuLLPFfPVKr9nnSnRqLg+aK43qSsigaHeAI6t+RKS+Ck/68Db7AKSNuoHiPfk4%0APWkEq8/hSRtK5antnN35IrWlndpu0ZuMA/7u8we0Iq2m12kzJ1wIsQyYBmQDXlReVbGU8iPtGUAI%0A8RwwEngI+BkqP/YF4KCU8uV29J8PfAtwAQnA76WUHU5dEEJ82u7bZgRQCLEI+KyU8p5G54YCO4FC%0AVO1qN/CslPLnQohs4FtSys91dF6xRghxRkqZ3c62G4B7pJRHundWl7L19UfGAWuBVADLwjpkDdq2%0AOTqproykaWD0eh51d2FZllV9tHJ91aHywVj03qNRM1LjHrNpq5lYPr+7hhh3sHbTjRsrJxrgiYW9%0AM4nDtuzOWnDNJSG8DnDDog1b4t3B6R3t93T47r1hXGM70qdozcmt0WB0Wmtt3BPfWWd6aprNeZ+2%0Au3rdvB3Vzb6mc8I1bRGqLePUlj+QMmQO/QZfy8HXv0vu7M/gTsqm7Mg66ivPkjXxjlb7NMayopze%0A+ixZk+7mzI4XGDDtfk5ufobcmf/Wk8uKFX8B7s9flqc3xml6DWdbDaSUfgAhxIPAGCnl1zs4xo1S%0AykwhxGAgWUrZ6j+kxgghhqMEW26VUp4VQniAt4UQh6SUr3VwHv+fvTePj+uq7/4/596ZO5tGGmm0%0AjlZbto9sWd73TUoCWQDXkDQQAqRpIAFaSvs8bvrQlocl3aC/xy2l0JaypRRIAiWJESRG2SzZsuVF%0AXuRY9pFky9r3bWakWe89vz9mZGsZSaPNI8fn/Xr5Jc9Zv/dqRvM93/td/grAT4B5PYavZYyVhGXT%0AA3iVUtrEGCsFEHMF/E6huuzZTABHEFbAgVCp8HzSsilfaoGXKwPV2tqqKzw/PQgdjZ2kiwMhhMTl%0Axe+y5Fh9zrqBck/b8DqMuRe3DU02+2p37pWTW0/rl727nBBM6588F2rzTduGTVLNgaNDOQSY9yPg%0AdHfjFqcxpaLFtmbfXNc4eXpdWsmesyOEwDybeVulS4MntdnFdhpTze6R1ulTjWvDCQHJNBKxzxUn%0Av2cPo4LFZTQ1auraAzAnrwQASHozJJ0RACAb4qH135hxzliGmk4hPnv0/MoBQsCnTZe6pHkcQDOA%0Av4y1IIK7lxmV8KkIW4u/CcAP4D8BeAD8MUIWaw7gIwCeA5BAKT0cbl9JKf0egA4AnQC+h5B1fBsA%0ABcBXGWOHx2zzKQA/YYx1AQBjzEMpfQCAO6wE/xghHy8ZwD8xxl6ilB4FcAHAWgDxAB4F8D6ELPkv%0AUkq/NUHuTgB/C8ALoA/AU9FcP2MsQCn9FwBPUEovAXiRMbaDUvp3AO5B6N7+ijH2zbBM3QCSAHwQ%0AoSDElQi5A32ZMXaUUvqh8P0aAjCAkNX9b8L3KBuhLAu/Zox9mVL6PAB7+N9+AP8IoBDANYQzcVBK%0As8PXZwr/bp5hjLWE5XsQQAuw8ErXTFSXPRsP4DWErikiRuJP3C2fK96Nc+jgKVeq1A29XbCvA8h7%0Aqow3kYghoSCp2JpvGxq83HfU3+fdAcB4u+VQe7O2qUPJ3cbCk2eJ4pu1hXgmmhyGdS88mNjw2O8G%0APBKfPltINKzqPb3PabBXDJnS5qSIj4yYs5tb08tzszuLZzOviNRtO4UNLRqkKd+7EzFnxeXNqIQ7%0A7SYkd0Tsc5nluNnIKBCMMjY1al/dWwCAtHW/j45zPwMhEoikQ9q6RwAAHedfRHLBAxi4VjFpTub2%0AT0OS9VADXoz0XYNj8ycBADqDFS2V/wZb3s7YXODC8KX9Bw83lR468J7JzCW4s5ivT7iRMbaXMfbf%0AAFYB+CBjbA+AWgAPhN0z+hljBxCyFNcyxj47Zv6HASQzxrYhpLhOVAAcCLm/3IQxNsQYUwF8FiG3%0AmF0IKdl/SykdVSpPM8beB+ANAB9njP0QIWV71L3EyBjbC+CnCCmqDzPGigGUY3Z5qrswWZH9BEIn%0A7L0ABse0vxCW6SkAvYyxfQAOAPgupVRGyOL/EGPsHoSUZiCkqFYxxh5A6KDyuTHrvR2+9nvC17MD%0AoRP9qHXv/wH4dthy//8AfINSugXAPgBbATwBwDqLa5031WXPKgBeAbAu2jkZpGf1R3Rv7P2M/Etl%0Am3Sx0gDfomX3mIimBnH1p9/FhW9/Def/+cvoe3d8bF7r0ddw9ht/jovfeQ4Xv/McRrrbofq8uPjd%0Av8H5b30F7vaQr+TQ9atoeWtqzytJLyUkbUgpSd6V0a+L01ciipLnC07AmOq9ULI52JlbwTm8C718%0AT5J+xX/tt2tBafznea5sbjuyWwmOzDkv+bu1K/cEg9KV2cyRCJcLSf2s/Oh1Fn0uyPQVRTVXYuZU%0AfS6zFD+b/QSCUVLXHkD++7+C7F2fu/nPbF+GnN1/jOxdn0fWjqdvZjfJ2PgY9KbEiHMkWQ8AkPXG%0Amwo4AKStewQ5e76A+KyoH24vVb6z/+DhD8VaCMHdyXyV8LFBTt0A/otS+mOElCx9FPMpgJMAwBgb%0AYIz93wn9TZhgMaWUrqeUbgSwGkBFeK4LIcU/PzzsfPhnCyJbFkflTgbgZIy1hV9XIGRRjpZcABMD%0ACj8B4BsAfofxj99H9ywC8IGwdfxXCFnMM8JyjJawPhb+2Q9gK6X0ZwD+GePzTY+utwrAaQBgjDUj%0AdM2j+/xVeJ+vAEgLjz3LGNMYY04A80r7Ngd+BODeuUzUEdW0Sard/Ye6lzd8TP5tUy5pO0qgdS6w%0AfOPoPnscekscNnzxa1j7zJfQ8Kvnx/W7W6+DfuKPsP4LX8H6L3wF5lQHBlgN7Gs3Y+Xv/yE6q46C%0Ac462iiPI3PfgjPvpTDpH8vb03UlbUhskRV7QwjfRQUigefU+3+WdLVyV6hZ6dWecnPnDDyfbFqK6%0AJgGXdza/skrSgjOmAZxiBfl0dRGZbUn7bdLFLQCfVRVLxWZonq6f+yyZnCNiwOmIUbLPZi+BQDBr%0AZAAv7j94eMGfAgoEMzFfJVwDAEppAoCvI2Rp/gxCltxoovqvIGSVBaU0gVL6uwn9PwfwGUppSnhM%0AHELuGRnhuXvD7VaElM5Ri1OkQAsNt6531NLYCyCeUjr6iLwYQFTKB6XUAOBPAbw4oe1RAB9HyEL9%0AJKU0d8KeVxGyipcAeAihINV2ANbR6wSwI/zzSQCDjLFPADgEwEwpJRPWqwWwM7y/A8CoVe0qgP8T%0A3uez4X1qAWyjlEqUUgtCUeK3heqyZ/83QgeUeZNInLkPyRUlT8u/SCmRqk5b4T41l6qGM5GyYQdy%0AH/po+BUHkcbHArpaGtHy5mFc+PbX0PzmqwAASTFCC/ihBgKQDQZ0n6tEctFWSProA/GVBMOq1L2O%0ALbYi+3kik1lZaxcCPpKw0nvuvlzVmVTO+cLmN/capaQffCQ5z22af3VNnRaI395y2AjOe+Yyf2Aw%0AoaC3L3FW1UT1RDUvI62zOryas+JmtmaruogpJjSZKByRFXSBQLBgWAD8RuQQF9xuFipFoRNAJUJW%0A7WMIKeGOKOb9GsAApfQ4Qpbjb43tDGft+AsAL4ctuuUA/osx9hpCbiT28NyjAL7OGOueZq9jCPki%0A3zwcMMY4gKfD61ci5NbyN9OssYZSepRS+jaANwH8kjH25pj1fAhZr6sAvAOgDKHAj7F8D0ABpbQc%0AwAkATYwxDcAXALxGKX0TQA5CAaRvAXiQUloB4N8B1GPyfT0MoI9Segqh+zeaB/nPAXw1vM9PANQw%0Axi4AeB3AGYQOD9PdrwWjuuzZfQj54S8oEuFygdS47RO60u2fkl8dKCDXyiWoC5Z2TzYYoTOaEPR6%0AUPv8t5D3gY+O60/duBMrH/001v3Rl+G8ztB3+RwSV61FwDWEjhNvImPnfeirOQOLIwd1v/jBtC4p%0AkTCmmjemFmcWWFfaToBMeh8tLlw2+K9uKw5cW3+Oc3TNPCF6gnpi+fEB+/q+eHlWCnAkzAFX1ob2%0Ask5wPicXmurza7ZqGplVBb290plCgHtmHhnCkGxaixkUae61DEzVp0mYleVdIBDMiTQAv9h/8HA0%0AT/EFggVBlK1fIlBK/xKh4FIfpfSnAMoYYz+JtVzzpbrsWQdCaR3TbteezVpGzSltvbMPto0Ascxn%0ALe9AH2p/dAiOPe9H+vZ7brZzzqF6PdCZQi747cfLEBhxI/f+h2/J8earSFhWgPbKMqx4+Ek0/e5X%0AcOx9EObU2ccmco37XfWDVSOt7kKEAnJvHzp/v6HwZL1k8Gxf0HU55x95e7AipyswqwDJSDTZCk80%0AJG+dU2n7jLSe6k0brszKsfWV4PuPdSE56tSOPSfaq1SPumOqfl321Qp9xo2Igaaf/WXPJWOAF01s%0AFykKBYJF4V9KDx34s1gLIbg7EMV6lg4uAFVhizwB8FKM5Zk31WXP6gH8ArdRAQeAHKlj3aO6I3ue%0Akv9H20guH9PDPycfZL9rEJf+4++xbP/j4xRwAFC9Hpz9x2eh+rzgnGOw/jKsWcvGzB2Cp7sDCfkF%0A0AJ+IFx5TvPPLeaRSESJp4n7Uosz9YZk41HcCt5dfIJKku9i8fZA2/JjnGN4wdYlhLyyQNU1cwcv%0A70p135jTOh1dKZudLvOsrPIl8qkcgEcdQGtKt0zrLqU57VOmb/QpJHL+QoFAsBj86f6Dhz868zCB%0AYP4IS7hg0ague/ZfAHwx1nIAQA9PbKjSNrS18bS1AInKktzw8n+h58JJmFNveQCl77wXms+HjF33%0AoevMMbQdOwJJp4dtZSHyHnp0zNznkbn3QZhS0tF/9SKaXv8lDDY7Vv/Bn94sBT0fVG+wY6CmtyHo%0ACuxCKLDotkCM7huGwpMjRFYXNJ5g26Xh4zsuDe8g80ibCgAncz58YkSxzdoirij+vveVVIGQ6J8y%0A/Dz4oSonrFNat8ei+tTunuPtKZgqVkYODJk2vxUxBefHftd/LL0vOMnqLizhAsGi4QKwtfTQgRhW%0ANxbcDQglXLAoVJc9+1EsQWu+yiX/FZ5ffU4r1I/AuAkgd/TToIDT3zBQ09uv+dRtt21TogWUFRcq%0AJVv3PkIW7mna6uue0++vml91TY1IvmN5j9UFZWWS+8ZM5C9rrixYdWN3tOPbtNTLpdp9UWdT6jra%0AeoWrfMqKm8atv2snhE+KpflQxWB5fqt/ksuOUMIFgkXlMoDtpYcOLNzTP4FgAne0AiJYmlSXPZuH%0AUODskkMmmrJWqt/5hO7VLY/LpZ35pOkogTYxzeQdgz5eWZG6x7HNtj75IpHnn/ovKrik99dvKvHX%0Ab7rEOWmbeUJ0XFlu2vbqPQkNfHx+/Vkhcc2wo/nldMJn/zu91piz2+vTV0c7PlPqLjTAdzHa8UqS%0AcfoA14AS8V66zHI0maYEAsHCUohQIgWBYNEQSrhgQakue1aHUGrJJV/dMp4MO94vnyh5Rn4p8/3S%0A8XM2OE8A3BdrueaCMdm0Pq0kq9C6ylYFgojp7hYabTB1vffcvXGax3JiodZszjAUvfBgYq9GELmE%0AZBQYVG/KltbfeMH5rFP7nTy9PpVzRO2DvUs6H3XNbnNWXMp0/dpIfESLm9Miz8tFRyAQzJlP7D94%0A+POxFkLw3kUo4YKF5usI5y2/UyAEJF9q2fSY7re7npRfHikirFyH4B3pC2jJtu5IK8lymLPjKgDM%0AKX/2rFD1Cb5Le3cFmldVTlVwZrYsRHXNeF//isKuijpwrs5m3siIObulNf1MtONXkcYtMtSoCgYp%0AiYY1mOZ3ojmTIiaTd1mkObvnCASCefPP+w8enk0RP4EgaoQSLlgwqsuevRfAl2Itx3wwEn/ibvlc%0A8Wd0v6QH5DevpKH3GMCHYi3XbCAS0cevStyXWpxpNKSYjgILmNFkCoKdy3f7avY6eVBXsxDr3ayu%0AqZ+7i026u3FL9lDt8dnOuxQqaX81mrGEgGyULkdVuZUQQnRx+ikPd6ozKaKl3GmR46JZXyAQLAoG%0AAD/ef/DwbQuAF9w9CCVcsCBUlz2bDOC/8R56T2WQntUf0b2x9zPyL5Vt0sVKA3wXYi3TbJB0kjVx%0AXXJJyh7HsD5eOQZgVlbh2cJ9lizvufsKg70ZR2dbDj4S4eqay+ZTXXNV75niBE9XxexmEfl0dRHn%0APLr7tZFc2UagRaWImxyWKb/Iuceaxzkmube4zdKU6QsFAsFtYSuAZ2MthOC9x3tGYRLEnH9HdFVS%0A7zh0RDVtkmp3/6Hu5Q0fk3/blEvajhLwBa0iuZjIBjnVvjVtr31bWpNslE8t7m5EDlxfX+K/upVx%0AjczbNz2oI+YfHbBv6EuYe3XNzW1HdivBkVkp8gODCat7+2xRWdFloimUNEblvmRKt6wBpjigcEkP%0ATboxsdljkJI4INJYCQSx5Wv7Dx5e0NSsAoFQwgXzprrs2Q8B+P1Yy3E7SCTO3IfkipKn5ZeSS6Sq%0A01a4TwF83lbf24HeqixP2e3YnrghuYboyKXF3Etz2Qu95+6za8Pxs3YHmQiXiO6nH0ja1ZymL5/L%0AfAIu72x+ZZWkBaPy3R6l+nxh1CXtd0rnNwIzB4JKeimB6KV3p+rnftMkn3EuERnAlGXtBQLBbUG4%0ApQgWHKGEC+ZFddmzFgDfjbUctxuJcLlAatz2CV3p9k/Jrw4UkGvlEtTGWMsVDQa7aV1acVZRPE2s%0AAsHiyazp4nyXd+3x31hTxfk8lchwdc13841H52IV1mmB+O0th43gPOpgVVWTzRcu0e5oxhpIID6L%0AdJ6PZqwxxTRljIHmtkU80KmSUMIFgiXANgB/HmshBO8dhBIumC/PAciJtRCxxEK8KSXy6eJndL9Y%0A9gHpaI0dA8cBvuQLPJiz4naklWRlW3KtxwBEpWzOBbU7Z4fvYrGXB5Rz813rre3xJSfXWSr5VC4d%0A02AOuLI2tJd1gnNvtHM6OlM3u9zmqFIwFkunVwE8MKMcWXFZU/VpTrslUntAR9zRyCAQCBadr+8/%0AeHjKolsCwWyQv/a1r8VaBsEdSnXZsxsB/BBL9DAXVDX8x0/P47W3r+HN4zeQEG+AI+1WoolrTQP4%0A1x9X42hVMy7UdmFTUToCQQ3f+LcqvHn8BvJzbUiIN+LqtT6cqG4DzZ+5onkCcacVSg0568hVH4DT%0AfbC5Ncipi3iZ84IQIhmSjLnmHCtUT/BkcDiYDCBiqrx5oeqtwc68dKL3VxCz00EI5vxItz1VyXFa%0ApOrlrf5EAuhnM9ccdKfJPHi635yZHe2cjq5k0/K8Vi8h01fyNJCAtVHLqvLANO2hVDbISe4bzhZE%0AyqWv6iRdetOkbChrG7w3jH4+Tnmvt2S3dxuSMqO7CoFAsEDoAGx5oYz9+PEHCkSshmBeLEnlSbD0%0AqS57VkKoKuaS9Y87fqYVcRYFX/1fe/ClP9qB5395yw2ac44fvHARn/3kBnztf+3B+tWp6O33oOZK%0ANzYXpeGpj67DOyebwTnHkaPX8WDJ8lntrZCgdbtcs/fTul8VPiIfacgkneUA71voa1woJJ1ksRUl%0AF6fscXj0CUoF5mBpnhlCAjcKi321Oxq5Jl2bz0pXlpu2vnKP7Rqfg6907uDlXanuG1H7l/v9SjJr%0AyKuNZmyJfCoN4DN+MevjlYhuQNxvSud8csXQEaMUdVEggUCw6GwH8LlYCyG48xFKuGBOlL298+nL%0AV/IDA4PWClUjS9IXesdGBx79YAGAkBOxJN2q/t3RPYw4i4LX37mO5/6lEu4RPxxpcTAadPAHNPgD%0AKgyKDpVn27B1fQYU/dzPGilkYMV++Z3ip+VfWHdL1SfN8JwFuDbf61sMZIOcYt+Sti95e3qrbNJV%0ALcYefNhGvdX3OVRX4pwCLUdpyVCKXngwsX8u1TWLOo8Wm/2DUVf6vHY9Z48vipL2KWRghQWeGTOx%0AmDPjzFN2qvpJWWWGzZKwuAkES4uv7z94WKQPFcwL4Y4imDXPHSy1a5p8eHAofmVLW0Zuw/XcxJbW%0A9C6fT7mo1webFCUAQhDzP046nQS9ToLHG8Q//+A0PnTfCuQ44gEA7d0uvFpWj2ce34CH7lmOV39X%0Aj6QEIwpXpeDMxQ6w63340H0r8Lvy69i1ORO/+O1VtHW6QJfP7JIyFRLhchrpy14vXXWsIo3tIzCe%0AG0S8DiDxC3XNC4WkyDZLtjVLbzO86+v1dkDj6Qu8g17tzcrjXtMZKbFbIQQRfaFnYsQkJ11dZnQV%0A1Xt6JI7E2czNdNaltiasvqJJclo047u67cHcnHaFkOldYBLg6mngedPeL51ZnzR8w+lHBHcaydZd%0AJxm8uWPb0noDzY7e4Lg24Y4iEMQUMwDl8QcKymItiODORVjCBXPh74DxCo/XZ0i7fiN7d2XVpr2v%0Av7E39+3ybe1X6/OOO52W45pGWmMkJ/oGPPjbb1diz9Zs7N5yy6U2zqwgPdmCzHQrdLKE9atTcb1l%0AEJJE8MQja/H5T23Cieo2PFi8HK8cqcdHP1SA3n4POroXJj4ungxnvl8+UfKM/FLm+6Xj52xwngC4%0Ab0EWX0AMSca1acWZ6+NXJ56GhHm5kERC7cvc6r1wD7jfEHWp+Ik442RHuLrmlKn/IiFxzbCj+eV0%0AwrWo3p/DI+ac1ra0GfOs50ntG/QITFvpk8jEKBnkiPJqriQysc1pkWfl+y4QCG4LX9h/8PCKWAsh%0AuHMRSrhgVjx3sHQdgKdnGufxGh3XrufsOXZy857X39ib9c6xLS11DTnHXC5zJeezdx+YC0NOL/7h%0Auyfx8QNrULJzfKxcWrIFXp+Kzp6QUs2u9SEr/ZZBesjlQ0eXGwUr7PAHVEgSASEEPt/CFp0kBCRf%0Aatn0mO63u56UXx4pIqxch2Ddgm6yAJgdcdvSSrLyLHnWYwAWtlBRwJDivXDP1kBHXgXn8MxliXB1%0AzeVukzQrZd6gelO2tP7GCz5zjm8AuFS7ak8wKM1YmGe7dHHG9Uzp5ohZWjRn0iSLvssiT+2+IhAI%0AYoUC4B9jLYTgzkW4owhmRXlZ3Q8A0NnOCwT0Cf0DttymFkdO/bVca0dn8o1gUHdJUQJten3QMFd3%0AhOl4qfQKGpuH0NbpQsWpFlScaoEsS6i/0Y8VeYnIcVjxo5cu4e0TTcjKsI4Lvnyp9Ao+9L58xFkU%0AWMx6/OfPLkCSCO7ftwyETDJULgg6oppypI68TVKt3UG6agd4/JVhmGwAMS7KhrNkNJOKJdcqqR61%0AMjgcSEKogMWCoDmTc9XB1GbZ3t5NJJ486/kS0V+gprT8Ft9Js49HnTbToHqSzAHnpR5LbhoImcEw%0AQaT+gYSerMyuJEKmNmKkoD/zPC9s5iBTumXJJp1+pMVtndjOA4pZl3FdTwhuvtF0Kh9Z1+Adp5wL%0AdxSBYEmw+oUyVv74AwU3Yi2I4M6D8BkC+SmlJQB+AaAWofg2E4CfMcb+dbGEopQ+CCCHMfafU/Tn%0AAFjPGCullH4LwD8xxprnuNeTAH4MYCdjrCrcpgfQAeA7jLGvRSnvY4yxJymlLzPGHp6lDM+EZSgE%0A8HuMsedmdxW3h+cOlu4CMOfy4dNhtbqvZWV0t6Wl9ipms3cFIZi1EvZeJMhlTw2n5y5qBRYfDBti%0ALc9YVL/aN3ip73Jg0LcTs0wVOC1E8ysrz52QEnqLxyqiUcM5//A7gxW5nYHi2UyrS95a3mIrjGrO%0A9i015cn2wWnHnlQ3VFzkq/dNN6bzndZ6aHzlxHbjlt+1EInfTKNo9Gr9n325N2nsmN+m7jpzKX7F%0A1mjkFQgEi8p5AFtKDx1YkgH3gqWLLspxbzPGHgMASqkBAKOU/jdjbFIqrYWAMXZkhiH3AigAUMoY%0A+7MF2PIqgMcAjGaDeBDAlFXtpmO2CniYvwLwE8bYBQAX5rLvbeIfFmthlysu/4orLv9K3XIAnCfE%0Au+szHV3taSl9RpPJR5dCoGcs0BHVtInU7t4k1WKAxzdVaRsam7ljNQeJKphwMZEV2W7fnLovOBxo%0AGqjpbVNHgjuBOSjNE+GS4q/bUiIldp5XVlxIJwQZs5pPCHn13sTi+045ywuvefeRKGVa1Xum2GlI%0ALh8ypc2oiJ89X7jl/ntPtEoSn7Lwzlbp0taLakEvQKY8UBoSDW2+Pu8kJZwHDB3E4L2phHsNJJED%0AKlnCKUEFgruYjQD+ACFjmkAQNdEq4WOxAlABBCmlRxGqtJcE4IMA/g3ASoR8zb/MGDtKKf07APeE%0A9/oVY+yblNLtAL4VHtcG4BMAXh+z1gvhdf4DwC8Rskpnhcd8BcCXAJgppScA/G+E8nV2AvgpgPjw%0AXl9mjL1NKa0BUA5gHUKW/AOMsYkK9usAHqCUSowxDcDHwzIAACilfwLg8fD8Fxlj36aUrgbwIwDD%0A4X8D4bGdjLH0Ka5xG4CvhtviwmvuBZAO4MWwVf9zjLHHKKWfAPBnAHwA6gE8E17jAwhFZecD+CZj%0A7Pkofmfz5rmDpQ8CmNaqt3AQMuS0rhxyWlfWXl0BgGuJNufVTEd3V2pyv8lo9BUQgiWXUWSxSSTO%0A3IfkilyNE7WO5505qxVpbpg3A2Qun+MFQ2fR56bszMj1D3hrBy71+XlAWxCLvTaQvtF77t5Bn+hT%0AGwAAIABJREFUQ2HVSck4snO289/aHl/stMjHd9YM7yBR/q3b3HZkz/G8R8/6deYt041TVdly8V16%0AZeO6q1Mq4TqimvJJ86lrPLdkqjHmrLgkX99k13A+HD8Cw5h2QggH+gmQEs11CASC287f7D94+Gel%0Ahw6InP6CqIk2MPNeSulRSunbAH4G4E8YY6NpIl5gjL0PwFMAehlj+wAcAPDdcP8ncEvZHLWcfw/A%0AU4yx7QB+C2D1hLXGRr/lAXgSwFaELODrAXwDwM8ZY78eM+7LAN4I7/8ogB9SSglCSvkLjLFihJTh%0AhyJcnx/ASQDFlFJreE4rAFBK1wD4GIA94Wv4MKWUAvj/AHwlLG+kfMORrrEQwCcZYyUAXgbwKGPs%0AhwgdIB4bnUgptQP4OoB7GWN7wvfts+HuBMbYhwD8HkKHkUXnuYOlBKGMKDGCSAODCQXv1q4sfrti%0A+7bXyvZaTp5eV9vSmnbU61XOco67qqS3RLhcIDVu/aTu19s/JR/uLyDXjkpQY56rXUk0rknbl7kh%0AYU3SGUikfkEWVRWbr2bfzkDriuOcwzXb6WfWWva8scN6ngMj0Ywn4PLO5ldWSVqwYaax7R2pW1xu%0A87TuWXuk6nUAn3JvxW4sRISCQ6oraZKvvSpPLuIjEAiWDJkAnoi1EII7i1m7o0RgNFNAEYC9YQsw%0AAOgopckIKeHfQMja+3q4L50xdgUAwkooQnotImUduMgY6w+POYWpgwJXI3RAAGOsjVLqBDBaLvx8%0A+GcLgKmC3H6OkAU8ByEFebR091oAuQDeCr9ORMhKvwrA6XBbJW4dJEaJdI3ZAL5NKXUj9IGd6gt8%0AOYDLjLFRpaMCwP0ATuGWu8p017LQPAJg023aKwqI3D9gW9M/YFsDAITwoD1p8FKmo6svxT4QryiB%0AAkJwV2STsBBPaol8OrUEp9GsZdSc0tY7+2DbCJAFD3SNFlOGZasx3awNNzqPuxud+cAs3UkiEGxf%0AsUftz2g2rDnZRHTBtbOZe2W5aavbJF/6yDuDWQQz5xLXaYH47S2HnSdzHu4BIdNanqvOrKPvK6nq%0AJwRJkfpNxJeUjp7yTqRGdHEhhMiyWXdFHQnuGtuuOZMmuRsFdMStV0XNHoFgCfPs/oOHfyR8wwXR%0AshApCkffbFcRsjiXIGRt/iUAF0JW6Y8j5JLyJKU0F0A7pXQlAFBK/w+l9CMT1hrLakqpmVIqI1Qq%0AtjY8bqLsVxCyVINSmonQl+1omfBovrmOAtgRlvd/xrQzAJcB3BO+tucB1ITlGH1EHik4KtI1fh/A%0AHzLGngTQjlu+qhOvpxHAGkrpqCJVDGA0bV0svoX/OgZ7Rg3nRNfbl1h08VJByZtHd256/Y09utPV%0Aa2vaOlKO+v26C5xjyeXfXgxypI51j+qO7HlK/h9tI7l8TA//tLmqFxNCiBS3PGFPWkmmzZRhLscc%0AYyzGwr2WHO+5ewvU/rSjnGNWuSJbMpSinz+U2K8RtEcz3hxwZW1oL+sE5xHTCI7i9yvJdQ25V6Yb%0AUyKfWg7wKeU1ZUw+L3GPNZdzjNvba5DmlL5RIBDcNlYhZLQSCKJiIfOEfw9AAaW0HCH3jCbGmA9A%0AP0IBj+8AKAPQjJBrxY/CYzcCeG2adf0IKfSnABxmjF0EcAnAAUrpWOv83yPkNlMB4FUAzzDGgtEK%0AH/YFfwPACGPMOab9IkJW8OOU0rMIWcHbABwE8GVK6VsIHQ4mEukafwrgGKW0EiHfekd47LFwPwnv%0A2YuQ7/g7lNIqAMkA/j3aa1lInjtY+gCAJZWVYyY4l5Se3qR1F2pWl7zxzq4NR97czc+eX3O+o8t+%0A1B/Q1XCO97TPnkKC1u1yzd5P635V+Ih8pD6TdJYDvG/mmQsPkSVTwhp7cepeh6okGsqB+d57Sedv%0A2FjiZ1tquUZaZjOzN1Gf//x+OwlGWXTI7ukoWtF39txM4xqu5+72+fRTjrMRd3YCXFMW+TE5LBST%0ADBBEhiaPczEaMUqBGYUWCASx5ra4iQreG8yYojCWUErzEAqE3BFrWe5WnjtY+jZCTzHeM8iSOpKa%0A0n8l09HlSkocStbp1AJC5hSkfMegcslfy1dUn9fW6Edg3ATMlA97cQiOBFoHLvY2L0gmFSnoMqyp%0AqpHM7t2zmWb0aQNP/rqvzRDgUbm1XEorPtptXVYy3RiLZaSpePfZVEJgitTfwVOuHFbfN9Fl7SZd%0A5a2XeJAXjW0zrK08Lplde0ZfP1A5VF7Q5Lvp1iJSFAoES5YHSg8dEOXsBTMiKmYKpuS5g6Ub8R5T%0AwAFA1WRzR1fK5rPn15aUvb177e/e2uU9X0PPdvcmHg0G5drZujrcCchEU4qkup1P6F7d8rhc2pFP%0Amo4SRFeufSHRmfVZKTszdiVtTr0q6aUZrczToumsvnf37PY3FZzkPHp3F69BSpxNdc2irvISs39w%0A2gDM4WFzbmv71CXtM0jPaiO856fqN9hNk55UaG7buPehyyKLv9cCwZ3BX8ZaAMGdwZK2hAtiy3MH%0AS38C4FOxluN2o9MFh9JTe1mmo9tjS3Cmy7K2ak5FY5Y4nINf59nnz2jrvIOwbgbIglW/jBZP53D1%0A0JWBOGh81lVYx0KUkXZD4cluog9E7TpFNB58/Eh/VfKgumemsRqRfMfyHqsLykrRVGMI4cH77628%0AptNpEa+lXsutfkvbtTlSn3/Ix/rPdo+bJyd1VCsrLt4cv7bBc+q+066brm/CEi4QLGl2lh46UDXz%0AMMHdjChbL4jIcwdLMwD8EHdhcRBNk4xOV1xmW3ta3rXGnOQbzY7BkRHjRZ1OvWZQAgFCeNJ7QSkn%0ABCSJODPWSvXZa0mdS4V8uh82vwbJfrtk0McpDkueNYlI5IR/0CcDc8z/ruqtwc5lqUTxlhOzK5OQ%0AKN63hEiXVpiyM3qDFTa3mjftUHBdhqtearGtGQAhU8hIpIHB+O4sR5c90vvDToYcF7TVdZHur2zU%0AJbsbnR0IxYoAAHhQr9dn3LgZtWnyagMFN3w3s6aIsvUCwZLG/vgDBS/FWgjB0kYo4YKIlJfVHQRw%0AX6zlWApommwaclqzWtvT8xqu59ibWjL6vF7DRb0+2KjoA6okzZz2bqmjI6opR+rI2yTV2h2kq3aA%0Ax18ZhskGkEVPg0kIIYrNkGPJjTdofrUy6ArYMKf0m4Rog2l5mjOpXra3uwiJ4vdCCLm6zJhnGVHL%0AUweCudNV19TxoMU+0tLdHr9KBxL5qYHHa0xJShysMJt9eVMsc7WNp+dE6vD2ei9ofjX3ZoOms+gc%0ADb2j6TZlDd719Z6blWOFEi4QLGlWvlDGfvD4AwV3VR0LwewQSrhgEuHiPM8Dd2ep+JlQVdk8OBSf%0A3dKWkdtwPTexpTW9y+sz1Oj1gRuKEuCE3Nn3zUpGUlZL13M3kCtcR4Kne3livwpd+mLvSwjRGVNM%0AeebsOG/AFTileoIZmENVX+43JQc7lxnk+L4qovhyZ54BNGYZ8lQJJ7K7Ag4yTayMQfUkmQPOSz2W%0A3DSQyMGtnV0pKcvzWrsjVXVNQ6/jHF/TCRBrpKm+Xu+4Cpy6tGZGZDUDAFQJZGvtyM3DiVDCBYIl%0AjQSg//EHCo7FWhDB0kUo4YJJlJfV3Qfgi7GWYyKapuLEhRdxtbEC9TdOwmiwIj4u9WZ/Y+s5nLzw%0AIhqaT4FzDXZbNgJBH9459X3UN1XBbsuGyWBFd38jbrSdR2rSsgWRK6jq4gYH47NbWjNyG67n2lrb%0A0jp8fn2NXh9sUvQBOZIydicgEa7PID05G6Ur6fmkuckNywUnrCaAxC3mvkSWjKYMS54xw9Ll7/fV%0AaAEtC7PNpMIlvdqTnct9xtOSrdsQTfGm9lQlZzBOPpff6rMRQD/VuDj/oCMoK8edxtSICj7nkjLi%0AMdZlpPU5JvYRAmmEm871wJ43sU826xKHm1wcYw4ekq2nXjJ4cgFAlYlx+6VhPwm7iAklXCBY8ix7%0AoYz96+MPFMRaDsESRUTbCyLxVKwFiERjWzUMigX37/pj3LP9aZx595Vx/eeulOK+HZ/F/bu/gCvX%0Ay+Hzj6Cjpw5ZaYXYWvQwrjWfBuccrPEYCpbtXTQ5PV5jxrXGnN3HT27a+/obe7PeOba1ta4h97jT%0AZa7UODoWbeNFJJE4cx+SK0qell9KLpGqzsRh+BTAo87DPxd0Jl1m8o70PUlbUhskRaqeyxpqb9Y2%0A74USjfsNZ6MZz5YZt7xyr+06j1BKfiyres/sS/B0lU/V396RtsXtNp2I1LdDurAJ4JOyuUg6ySIp%0A0rtj2zRX4rjDByfon/4KBALBEmI5hFunYBqEEi4Yx3MHS20AHo61HJHIyViP9fSB8CsOSRr/9k2M%0Az0Ag6IGmhnRDQgj0OgVBLQBVDUCnU3Cj7Tyy0tdClqc0dC44IyOmrPpruXuOndiy+/WyfRnlx7c0%0A1V/LPuZymys5R9dtE2QBkAiXC6TGrZ/U/Xr7p+TD/QXk2lEJauPMM+eOkmBYlbo3c7OtyH6OyGTa%0A6pQRCRhTvRdKNgc7cysmVqGMREu6sjaa6pqb247sUYIjUyr3VWfWr+R8sjKvkKA1h7RHTFdoTDWP%0A8x/VnPZxQZyqhMHppRcIBEuMP4i1AIKli3BHEYyjvKzuSQAfjrUckZAlHWRJh0DQi4qz/4XV+SVI%0AjM+42d/vbMOZSy+jofkUstIKkZ1RhDhzElo630XPQCNWLy8BazyGvMyNuMiOYMjVtWAuKbPBH9Db%0A+voTc5taHDn113LjOruSG4OqfElRAu16fdBICCbXMV+CKCRoyZPa8jZLlxNT0VfTzxPqPTDaAaIs%0Axn46iz7DkmtNlmRywj/gkzCrTCqEaEMpuepgSqNsb+8jEp82A8yISU66stzoLqr3dEscSRFXBKRM%0AZ11cS8KaZk4mZzxRVdkCoNqeNDQpEDODdJtqONUDZJzPu2zSkZFW982YAh5Q4nSO6/JotpX1dZ4m%0AJcgdgHBHEQjuEPJfKGPffvyBgvd0pWbB3BBKuGAc5WV13wWwZL/Yhz2DeOf0D7AiezuWZ2+52T7g%0AbMfl+rfwweI/x5oV96CxrRqcc9jiM+BILUB2ehHqmk4gN2M9rlwvx6Y1+9HW+S6slmQYlNjqvH6/%0Aktjbl5jb1JyZXX8tx9zVbb+mqvIlgxLo1OmClqmqMC4lEog7rVBqyFlHrvoAnO6Dza1BTp1x4iwZ%0Ak0nFqAW040GXPx6Yxf0JGO3Bzrw4yTpYSRRP7nSpJv2KZL200kSKGjwNOg1pkcZIXDOkuRs9rQmr%0AfSBk0hupf8CWk5vTfl4naxlj2xUSjLuhZZ4cgWmcX7mkyDb3DWcjMJrZRdLrHNeaRoN9V1/3NJp9%0APAcQSrhAcIegAGCPP1BwMdaCCJYewh1FcJPnDpYuA7At1nJMhcfnwtun/hMbV38Q+TnjxdTrjJBl%0APWRZD4lIMCpx8Ac8N/u9Phdc7h6k2pdDVQMgIAAhCKpLzThBiNNlXXGF5Re/c2zbjtfK9toqqzaw%0ApuaMco/HcHo2lSFjgUKC1u1yzd5P635V+Ih8pN5BusoBvuB+zEQiSkJBYnHqvkzZYDceBeCZac5N%0AuGzwX91WHLi2/txM7kDh6pr5rmmqa5oDrqyN7WVd4Dyiq0vV6fVJkdxg7pFPZQKTq6UpNkPzOHH9%0Axs7R/48YpUX1wxcIBIvCXVf0ThAdwhIuuEl5Wd1nANwfazmm4uLV19E/1IohVyeut5zB9ZYzkIiM%0A3oEmZKSsBAdH9buv4nrrWcg6PYpWvR9SOIvchauvY01+CQyKGYrejFMXfwFCCOiy3SBkKdfdIcTr%0AMyR399rzGpuyMuuv5ej7+m2Ma6RWMfh7dLIaTwhue6XLaLAQr51KjXkbSa1sIr7TfTyxKwBdOrBw%0AN5zIxGhKt+SZMiy9/gHfRc0ffSYV7rE6gt05fjmps4bogllTjdMkor9ATWnLW/0nLF4tYo5vU9Cd%0AquOB0/3mzOyJff6A3mY2eSrj44fzxrabiTfxqrb8jB/KOGs2kUm/t9tz03IuxQ02SGZ3HgBkdwWa%0AUgaDeYCwhAsEdxC54SwpM8akCO4uRNl6wU2eO1h6AsDOWMshiB5CeDApcZBlOrp7UpL7rQYlsDqa%0AdHyxwsktbae09fXXefYKDmlKxXeuBJz++oGa3kHNp86qnLsus+6YznF900z++AfeGSzP6/AXT9V/%0AKa34aLd1WcnEdkJ48IH7Kq/LsrZqbHuzlnHpNa2kaGwb13ig651WL8LVM+XU5lNKXu12ANhe4z6+%0A492RPYAoWy8Q3GF8vPTQgRdjLYRgaSEs4QIAQOWBR9JT3E1/kuDtuWYMuhtkLdgEkG6NSMMcxACy%0AOMF2gvlCJI/HlNrVnZzXeCPb0XA9GwMD8ZcBfsVgCAzIkpZIyOwL3iwWBhKIz5da8jaTy9YkMnS+%0Aj9tu+KCkTgxQnCuyQbZbcqyZOqtywdfr6QdHSjTzNJc9V+1Pb5eT29qJxKecw5YZ8ywetTy1P3J1%0AzbThpryuuLzKgGycYDEn0sBgfGemoyt5rB96AnGn1Wj0kgr5ps85IUT2dAyf50EeOqSosqpLa7YB%0AQPyw2pnf6s8EhCVcILjD8D7+QMErMw8T3E0IS7gAAFB54JFPA/jBVP1+2djnVmydbiXJ6TIk+YcV%0Am+TVWeKCsiGFg2SAEPk2iiuIEknSfCn2/iuZju5Be9Jgol4fXE0IltSBysuVgbPa2pqrPD8jCN2q%0AmWdEB+ecj7S4q1wNgw5wRFU5E0QLKCsuVEq27n2ETB0zs/nycOXui8PbIhX10YjkO5b3sbqgbCia%0A2Ldj68Vye9LQOEt6rZZ/qkLbtn1sm+v60LHhRmc4mT3XjFt/5yUE5qxO/+VH3h4sBIQlXCC4w+gB%0AkF566IAWa0EESwehhAsAAJUHHnkFc0xNqIEEPXprh1tJ7HUbktwuQ5I2oo9X/DpTgkr06SAkYoo3%0Awe1HklRPakr/1cyM7iF70qBdp1MLCJm6OuTtpp2n1FapG3q7YV8PkISFWJNrPOBqGDwx0uIuBJAc%0AzRzJ1n1RWXk+mRA+paWZ3vCefeCEcw3BZPcfn2zsqcz7qI+T8S43shx033/viSFJupWBiHNo31c/%0A2qRBvpkvU/Wp3T3H21MQtrYbN79RS2R1jc0ZbP2D3/RnAUIJFwjuQHaUHjpwKtZCCJYOQgkXoPLA%0AIwYAvQAWpRx5UNI7h/UJHS5D0qDbYPe6FRvx6uPMfsmYxInkACHGxdhXMDOyrA6npfRdyXR0uxMT%0Ah1J0slpACGL+VCPIZU8Np+cuagUWHwwbFmJNLai5hi73n/P1erYiguI8CTkwZFhTdVkyDe+aakhW%0Ap//yw28PZhBMziXuNCQ1nMnanwpCxuUzz8zoOrNhHRunPJ9S1x07zwvHlXHtOtp6hat8NQAYCk8c%0AkyzOvboAH/7jX/ZYAKGECwR3IM+VHjrw1VgLIVg6CCVcgMoDj9wL4K1Y7M0B7tNZutyKrdtlSHK5%0ADfbgsD5e9uks8UFJnwqQtCWevuQ9hU4XdKal9rHMjK6RRJszVZY1Op1bxu1ggMc3VWkbGpu5YzUH%0AiZivezao3mDnQE1ffdDl3wXMfODQpV+v1GXXFRESuThQ8kDw+seP9BskPjm/fmfcsrOX0/ZtnOiu%0AVbznzIk4i+emcq9yyfd99aNOgNz0Rx+o6T3q6/GUAIA+t7ZCl9a8DwC++PPuEQKYhRIuENxxnC09%0AdEB8ZgU3EUq4AJUHHvm/AJ6LtRyRUInsHdHHd7gNiX0uxT7iNiRyj95q9Msmm0ZkBwixxlrG9zJ6%0AfWAwPa2XZWZ0e20JLockaSumK3CzmGicqHU879xZrUhzw7x5vsGcAZf/2kBNb5/mVWfMjU8Mw62G%0AwpP9RBdcF6nfOqx2PPGbvmGdihUT++rsWytaEgv3jW0zKL6e+0pO6UeL8ADAW+qO8nq+7Ka/uK/f%0Ae3ngfE8hAEi2rvOGVec3AsCfvNDdJnFkCiVcILjj4AAySg8dmLY+geDuQSjhAlQeeOQ1AA/FWo65%0A4JeN/cP6hE6XwT7kNiT53EqC7NXFxQVlg52DOEAWJuuGIISi+Psy0nrqHRk9/oR4V6Ys8/xYyDHM%0ATd1ntKLaOp6XO9aXei74ej01g+/2SVzla6cfyVX98ppjsr1jT6SMMwafNvjkr/tajAE+KSCzOvPB%0AikFT+jhFfGX+jWOrVjTfdEHxcmXwefVhHUDigFBgadfbrb0AUqDz9Zk2vWMHgM//oqdWCfI1QgkX%0ACO5IPlV66MBPYy2EYGkglPC7nMoDjxAAfbhZJvu9AwdRPfq4DreS2OMy2IfdhkR1RJ+g990KGLXH%0AWsY7HYPi68nI6Kl3pPcEE+Ld2ZLE56UQz4VmLaPmlLbe2QfbJoDMOUf6SKurylk3mAaOaa9BsvZd%0AVujZOCLxSRlXdEHueeI3fZesI9o46zoHUY/nPXrerzNvGdv+vntOnjcogY2jr3+t3lvRztNuKuu9%0Apzorg+7AbgAwbj3STQhSn3ql94zVo20VSrhAcEfyndJDB/4k1kIIlgZCCb/LqTzwyGoAtbGWIxYE%0Aic49rNg63IakAZchyTOs2IhHbzUFJGOSRqRMETA6e4xGb4cjvee6I71Hs1qHcyWJR6wwuRj4uc51%0AXltz4V2+MikApXAua3CNB13Xhk6MNLtWA9PkGJeCbsPq0xcki3PPxC6i8eDHjwxUpQwGx/UFJb3z%0AWN7HujRJt3K0Lc4yfGPf7up0QmAEQsWMfq7uTxt1tRludp101Q/uBADjhrerieLf/Phr/cdTBoN7%0AhBIuENyRVJUeOiCK4gkACCX8rmem/OB3K6GAUXP3sGLrchnsLpeSFBxREmRvKGA0BSDpImB0Zswm%0AT6sjo/tGRnov4izDyyUJjtuxbw9PrD+pbWxv56lFwOxTZGpBzT10pf+sr9uzBdNkDZJTm6v0ubWU%0AkMlPkiJV1xzRWVtP5j5sALkVgLm+6OrRLEd3yejrl4IfODGAhF0AoAW0oe6KNgsAnULPlMsJfcWj%0A6wolXCC4I/EAsJYeOqDGWhBB7BH+sgJxIo8AAYgxOJJmDI6k2UfaJ/VrRPKN6OPb3Upin8sQChgd%0A0ccb/LIxUSO6jIlp6e5WRjymrIbruVkN10OeGxbLSHNmRndTelqvFGcZyScE6YuxbwoZWPl78tsr%0AVS75a/mKk+e1NfoRGDcBJKpML5JOikssSi5RfWrPYE3v+YDTvxMR/l6q3Tk7tMGUDkPhyXNE7980%0Atu/wPbbie047y4savPtGq2uag66sje1l75533G8dfdJS8+6q3RlpvfWyrK0EgBL5lP0V9f6QHHop%0AgeilCzygbdCcSbKc0AeXOabJagQCwfwwASgEUBNrQQSxRyjhgilzIAumRuKaIc4/uCzOP7gs3d04%0Aqd8vGQaGFVun25A06DIk+YYVm+zVxVkCsmLnkBwgZMkUyLmdDA+bc+oa8nLqGvIAAHFxw42ZGd0t%0A6Wm9OovZs5KQ6MrMR4tMNKWI1O0skurg5Ja2U9r6+us8ewXH+CI6U843yCn2rWkpAbe/cfBib7fq%0AVbdPHMP9pgzv+XvS9Xm15XJKy86xFUnf2RZf7IyTK3dfuFVdM8nTsXZl35kT9fatO0EI4VzSnzm3%0A1r99S41GCKQ00kdN8JzzwLQJAIwppkFP+zA0V1IyALgscszzuAsEgnmxBUIJF2CO7iiU0hIAn2OM%0APTbXjSmlzwD4MWMsMKF9L4CvIPSFZQmP+be57hOFHC8zxh5erPWXMpUHHrEB6Adik3LubiUcMNrp%0AVhK73YakYZeSpI4o8XqfbE5QJX0aCImqquN7kXir+1qmo6stLbVPMZu8qwiZXARnvnAOfp1nnz+t%0ArfMNwboJIIZo5/r6vJcG3+3lPMgjpioklkFmWH1aRyRtXNaYcHXN1ST0Nw0AcCmtuLzbeisl4Y6t%0AFyvsSUP7AOCaln3uDW3PJiCUSrHvdFc+iOozbnlDV3DDe/7Bk84twh1FILhj+ffSQwf+KNZCCGJP%0ALC3hfwXgJwBuKuGU0uUAvg3gQcZYF6XUBOAdSul1xtiRxRDiblXAw6yFUMBvOwRcNgdcmeaAKzN1%0AuHlSf5DohkeUhHa3kjTgMiR53YZEeHRWY0A22MO50U0xEPu24HTF5TtZXP4Vlg+A84QEV11WRndH%0Aamqf0WT0FRCCeZeyJwQkn7Rsypda4OXKwFltbdVVnp8RhG7VTHMNdmNRWnEWRtrcp5xsIAUcy8f2%0A82Eb9Vbf51EKzpbL1oGbCjbLM24ZNkrjqmsWdZUXnzQkVo4ott0AcOZc4ab77z3RLklw5Estm97R%0AgleD0BXorUo+CFrB5Sxw6ZrLIi1KZVuBQHDb2BxrAQRLgwW1hFNK3w/gbwF4EUp79xRCFu2XAEgA%0AjAA+h9Ab8LsAjjDGPjxm/lcBOBlj/zymLQGAOzz/xwCWI1Tl7p8YYy9RSo8CuICQQhkP4FEAXQB+%0AASABofLUf80YK6OUfhrA58Pzf80Y+yqltJMxlk4p3QjgXwGoYfmfDu/5ImNsR1iWKgCPAcgEcAih%0AA8QIgN8H8AiAD4T3ywfwTcbY85TSIoQOFqOpAJ8CoES4J1cjyRz1L2UOiKDMOxOfbOp2K4ndLkOS%0A021I8g8rCTqvzmINSspowOh71GmYa4k2J8t0dHWnpvSbjQZ/ASFYsGJN7Tyltkrd0NsN+3qAzKjs%0Ac85V97WhE8NNrlUAJlXylO1tZ/TLL+WNdbGZWF1TI5LvWN7H6oKyoQgAshydp9cX1W0DgItawYmT%0A2sZdANB3tqsiMOTfZyiqOGlTXbl/+Os+h7CECwR3LF4A8aWHDgRmHCl4T7NglnBKKQHwnwD2MMba%0AKKV/CuDLAN5BSPl8AsAaABbG2A8ppf8XIYV2LA6EFOqbMMaGwut/HkAPY+yTlFIrgHOU0tFS66cZ%0AY39GKf07AB8HUAogGcCDAFIBrKKUpgL4EoB1CH0A/oFSOtai9H0An2GMXaCUHgDwTwA+F9FtAAAg%0AAElEQVT+fIrL/TBCCvO3APwebuXYTmCMPUApXRmW4fnwuk8xxmrDh4C/AHBi4j1BSHEfJ/MUey8k%0A9DbsIVhgDKon1eDxpNo9EQJGIflHlPh2t5LY6zIkedxKkuZRrAa/bLKpoYDReVuSYweRBgYTVg8M%0AJqwOveaqPWnocqajqycleSDOoPhXE3LL3WO2OEjPmod1byDIZU8Np5UXtQKLD4YNU0pDiGxdYdsb%0Atyx+ZOjKwFFv18hm4NahQO3L3Ko6k3uMhSfOEMW3FQB6E3XLf/x79o4/+E1fg07FColrhp3Nr2Qc%0Az/toCydSdmt7+rb85S0n4yyenUWEbavC+lYOKcucGWceGuqHNpzgG04cXnAXHYFAcFsxImRQZLEW%0ARBBbFtIdJRkhK3Zb+HUFgL9HSOlcCeAwQpbjv51mjSYA2WMbKKXrEbIYrwbwJgAwxlyU0lqEFFcA%0AOB/+2QIgnTF2mVL6PQAvIGSJ/zZCb/h3GWOe8Ngvhdcf3crBGBs9AFQA+EYE+UZdN/4ewF8DeAtA%0AG4BT4fbR+S0IfcgQlvvfwvvoAdQDeH3iPZlC5sVmySnhGud4vrMNnX4/AOCJdAeyDLfSdZf196Ji%0AcADWcGzaE+mZSNTr8O3WZgQ0DU+kZyLbaETdyDAaPCP4gH1B4/yWPBI0Jc4/mBfnH8yLFDAakJTB%0AYcXW6QrlRvcPK4mSV2cxB2RD8p0XMErkvn5bYV9/qPI7IVrAnjR4KcvR3ZdsH4hXlMBqQjBr1x0d%0AUU2bSO3uTVItBnh800ltw40W7ijgIJOs3SEpJLNtrb1EXWXrHazpPRcY8u9COAgTAUOK98I9Kbrs%0AqxW69BtbCYHJbZEzfvDh5MEnf91XYwzwdYrqTd7S+puGM1n7nSAkvur0uhX3lZwakghPKCQN19/l%0Aq7KMqea1Q7X9I5rTblaTO4wccM3jxgkEgtiTA6GE3/UspBLeCyCeUprBGOsAUAygDkAJgA7G2P2U%0A0p0IKbD3ANAQUq7H8nMAr1JKX2KM9YQt1d8D8ByAKwD2AnglbAkvAjCqZYzzqQm7gFgZYx+klGYg%0AZHneBqCAUmpgjPkopf8D4E/HTGunlK5jjNWMkd0LIJVSKiNk4RqtpPdJAM8zxv6cUvqXAJ5B6AAR%0AybeHAXiCMdZMKd0NICPSPaGUfjGCzL+Z9o7PnxWLvP6sueAO6RZ/lbscV4fdeLmnC1/MulWY8IbX%0Ag884spBnvKVbVbuGsCHOCmq24NjQAD5uSMebA314OiOqBBh3FXrNb7N5u202b/ekPg5oXl1cm9uQ%0A2Osy2F1uJTE4rCQoftkcHwwFjC7pEw3nkr63L6moty9kKJYkzZdsH7iY6egaSE4atOn1wdWEIOog%0ATABIJM7cD8gVuRonah1fdvqstpa7Yd48WkxnLLIiJ9u3pBUHhwNNAxd721VP8Gb6z2BLwT61z3HN%0AsPpUgMhqgc8g2X74kWTDE7/pO20d0bbF+/pXFHZVnL2ctm+jz29Iabiec2xlfvPe7dLFze+qKweI%0ATBIlg3xacyU6AEAj6J/n7RIIBLHlthUyEyxd5qOE308pPTvm9eMI+VG/TCnVAAwAeBIhxfTFsDuJ%0ADiGFGgCOAXiNUnoPY4wDAGPsBqX0L8JrqAgpvj9gjL1GKVUAfJ9SehyhPJtfZ4x1j7Fkj6UewFcp%0ApR9FSNH/Slip/yaAckopB1AadpsZnfM0gO+E3WqCAD7NGOuklL4B4AyAawAawmNPA/gBpXQYocPE%0AMwgp7pH4PICfUEp14XvxaYRcUSbek0kyT7HeQpJ3G/aYFZus8VgfF3qi3xcMwCyNz8bW5PXit309%0AGAoGsT7Oig/aU2CQJAQ4R0DjMEgEVc4hbIqLh156j7pGLxIEkExBd6Yp6M5MGW6Z1B8OGO1wK4n9%0ALoM9HDAaZwzIxqRwwOj/z959h8dx3ffC/56Z7b1g0UEQbAcsYu+dsuTYsiXITZQlO1ZcJSf3TdFN%0Abnzjmzc3cfImTy6T3MQOnbjGsWOLkmxTlGR1EewSm9g5LChE79he55z3j1mQYAeBBWYXOJ/n4SNi%0AZ3bmuyBE/ubMmd8Z9ZLx44Exydzd41/U3eMHAEiSGg8UDRyvLO8K+n1Bn8GQmUsIRjTyLxEu15KG%0AlbVSA6Lc2n2Y3Xf2Ap9ezSDftMS9wW6sDqwtq072J84Mnu5L8zRbDAA85pqZOPahlGn2sd2Su3dT%0AxkCsP3rEv/Tx1wf2FQ9k1pdGGpeHzEV7WrzzN164VL2+uqr9A5Mps3g6aTvSxCs3WUttiWhzpoJz%0AhDMGIkbCBaGwiSJcECtmTlX76z5VDO0B1rz0/fZWHIuE8PWKKiywX3v2bmdvN+73+GCVJXy79Qo2%0Ae31YaHfiF92diKkqHi0qxnM9nXi0qBhvDfSh2GjCR6fYlBS9JGVrb0TrjR4Mm32ZqMkjJw12R0Yy%0ABThIWb49MCrLarQ40He+oqw77PMGAwaDWksI7qkH9xVWdvI9tijUB89S4NYXIbH26Pshpd8Hdu3O%0Ak+TtPG6a9UEpISgDgEd2D+6uaU9tBoCjFR+pH7SWbnI4oo0b1x4ti8MS/on6qDMTV/t6D3RUWJa+%0AdfqLL3fG9jpWE/FgpiAUrB/t2lb3Rb1DCPoSRfgUtb/uUytxbS57Xgpm0vhWUwO+NWM2zJIEzjni%0AjMGWnQ/+zkAfIqqKR4qKr77nlb4ezLba8M5AP54sKcPO3m484POj1HRPsxCEHGOQUnGjsyNi9vaF%0Azf5oxORVY0aXJWWwelRiKAUhHr0zGuRMuKS473xFeXfM6wkWyzKjhNw0Ze6WUtwQPs7mfXCaz/al%0AYZp/43bOuRppDB2INoZmQZuSBsipQfP8Q+ckS2wNAGw+HK5feDG+ESBs3/TPHE8ZbMsX33d+d0V5%0A9+ZfZj68txv+DZ3vtl401x7oeGJfIzliWGkRRbggFKy3d22re0DvEIK+xIqZU1deTpg+EBzAQCaD%0Aj/kDMBEJhFx7GjbOGP5X40X89YzZMBMJ52JRbHB7r743lMmgM5nEx/wBvNbfC4kQEABJxnT5LMI1%0AEpjJng5W29PB6pJI003b05IpGDV5OiIm72DY7E9GzB4pYXBYhz0warr5qLmVUQ3Oto6SFW0d2vOX%0ABkM6WFbSq5SXdcc9nnCpLLE52R+pm5hIxrlKPrlhFU6ih3svHmRL2tt58X0A8QHZTioz3Bsc1c54%0A8PzA7kRnbClUkyd5cuMaQ/mlfYaKS4t3r3BuCtul/es+iK5cc+VXc/ZO33rxxOk560pLei9ulg9V%0A7VAfYiavuU0Ne6WotZlBNDcThEImpqMIYiR8qtpf96kvAviB3jlulGQMP+hoRSiTgco5HvIHkGQM%0ACc6w2ePDgeAA3hroh4EQzLPZ8WjgWsOKn3W14wGvHyUmM05HwvhVbzd8RiOeKa+CRMSaRIUq+8Bo%0AZ8Tk7YmYfeGw2avGjG5j0mBzag+MSsV3P8rYmYzp/tLSngsVZd1JtytSIcvsjg82q1xKneWzjh5n%0A84wxWJYC16bjqCm1L3iq73RqMLkGgIlYIs3meYfCxJBZMKcpceQjB0Jz4wbnwMHqT5r9/sGuVctP%0Azfsv9eHDPb2yJdR0Fr8Vqg+2BpdYxUi4IBSsxK5tdZN24TVhZEQRPkXtr/vUHwD4x7vuKAh5TiVy%0ALGZ0d4TNvv6w2RePmrw8bnRaU7LFm31gdNS9w+/EbEr1lJX2XCov6067XJEqWeI3PaQ5JMTtbe+x%0ARRcbeNUsDunqXahMLN0ycKK3RY1l1gBMNc06sU/ydm2o6k6d/+Tbg6UD1rKO4+UfnrVm1Yn3Ym6r%0Af5e6ZW5XfUPbOuuullD7IpMowgWhoBXv2lbXo3cIQT9iOsrU5dI7gCDkgsxVmzPVP9OZ6p95q+7Z%0ASdnSGzV5u8JmXzBi9qWjRo+cMNrtGclUzLUVRu/pYcyrx02ZAk1XKgJNVyoAABZzsrO8rPtyWWkP%0Aczmj0ySJX+2t6SLRigflAxWcg13mVUcPs4XJIJzLDDZjVWBNWVVqMHlu8GRvInVpyWbJ1XuqZc5R%0Az88e8oWe+E2Hd3bf4WOHjyxZ8uADB6MWkjojm22RqNmYgbbyriAIhcsJQBThU5gYCZ+i9td96u9x%0A+xVBBWFKYCDpuNHZHjH7+sImXzRi9rKY0W1KGazu7Aqj3rsf5das1nhbeVlPY3lJDxyO2HRJ4tc9%0Ah5HgpoEjbMHJ83xmWQaGOQAQ74weCZ4bcAHpMvO8QyddPDjjCy/3Rc4VbWoz1Vpt5nkZvNwwN10S%0A/mXEdqnaJ0bCBaGgzd+1re6s3iEE/YiR8KlLjIQLU54EbrSnQ9X2dKi6BE03bU9LxmDM6OkMm32D%0AYbMvETV5SNzotKVlsz/7wOht2+7E49aKyw3TKi43aM9f2Wyxloqy7qaykl7J4YjNsJBU2Xr52Kb1%0AOIZ2Hjh7SF3c213qX2QpsTmjTaEDkdPrZ/SXNDV9r+5s5e+8vMd7vLEusqLmInGVLbIHI+5IXjVl%0AFwRhNETbrilOFOFTlyjCBeEujCztdid73O7kzXeMOcATBntn1OTtDpt9obDZp8aMbsPVB0ZBikGu%0APREci9mqLl6eXnXx8nQAgMMebaoo724pLemVy2w9sz9peHNehsvxk5wePFFT67BPc3lDF+wXQkpx%0A7PsfO5B88o1XcPy9h7BwY0N/vcWXZmDiNqYgFDaL3gEEfYkifOpy3n0XQRBuhwDEmomWWjPR0qJY%0A603bVSLHY0ZXe8Ts6w+b/fGIycPjRpc1JVs8jMjlkah9unKxZrpyUXue0+mMXK4s626jJQ3GJdaz%0AVYOyq/vgvMWkOTlDGjjjjf1o9eHMJ07t5samBRmTpYTFzWIqqSAUOFGET3GiCJ+6xEi4IIwjmatW%0AZ2pgpjM1MLMsfPmm7SnZ0hcxeTojJl8obPalogmPdGmgzHlemR7ggMvtjvbPLb+EDYHDPc1LKqQP%0AIquwk1Wn1iqnUjXzSzPtZqNogC8IhU0U4VOcKMKnLqPeAQRhKjOpCb8v3un3xTtv2sZAMnGj0xJR%0AvK4rZl8kakqrS0tOp1eWQT09d7HqDHUk43JRBqoOwQVByBVRhE9xogifujJ6BxCEseKACu1nWR3+%0AiwMMBBkAjAMqCFj2NZUDjBPCs69zTqByAs4BzglROQFn2uvafgRgBIxLACOEZb8Gk7K/117nTALJ%0A/heMgDDput8ju50wCWASIaoEkj2OxCQQJhHCCCRVIoRJ0F4jg4RJgx4mEcIZiSNoHVAT/STjLmUr%0AWGvTuWkfJPusdgOLOQmPuWws5vTzhL0CXBLtCwUh/4kifIoTRfjUJRa9zkM5KCoZHyogx15UXism%0Ax1hUcm3bUIEpD21jEiRGyNB/ZSZB4gQyk4iU3W5ghEhcgswIZE6IzAgMTIIMQiQAcvbXpMI5BpEx%0ANbCoO6QOFplZsKiSp+wOW5Uz7p1nLaszvM73tyx2fv6d/yw6Ocd6rH6ZY332+wHOwQDSgYyhm6cs%0AYZZwqDzqNLKYy8XijlKkLUV6fz5BEABMwr+7hHsjivCpa0JGwkdYVF4tJsdYVHJGCLLbx1xUMgKi%0ASjkpKiUmEfkORaXMCQxcmrxFpXB7nCOIjLGRRd2DarDIzIJFFTzhmAZgKQAQg3TSOcvdZi23rzCR%0ATPxJ+aXSUK/jBCfywm5HzdHFFxo3zW1MnPnl/R5Tt984mxBIAC+DMV1GjGlI9jDg7xh+vii41M7T%0ApgGetMV5zElY1GXNjqKXg8tidE4QJsYtlhcTphJRhE9Rb610XiKA6zZF5bVCUhSVgpAznCOMjLGB%0AxVyDLFhkVAcD5TxhrwbI4ht2zcg2w/vuWq/H5LUsBAATUqeflF+qMpO0+3hjZTEAXPIvZ6WRRpjT%0AfP7jrw+kGypN9b9Z516tyrfvX04I7CBsNjEnAHMCcPUPz8cBdELVRtF5wpFhUaeBxVwuHncU85Sl%0AGLjWdlEQhDERRfgUJ4rwKerMLKsPwCq9cwjCZMU5olANl1nMNZAtuMt43DEdIIvu8LaQyWs+7qr1%0AzTTYDGuHXjQjeeJJ+aWZJpJxMEZa+wc88wAgabAtixmdrbZ0uJIAxpmtqU1PP9/T+OoGd6ixwnyn%0A89wSISAASmHIlBJDBLBFIPuuPTjKOeLZUfR+nrTGedwJFnVZWMzp4wlHOZgs1hAShJEL6R1A0Jco%0AwqcucQUuCDnCOeJawe3sZ8EiSQ0WlfGYqwYgC0d4iHZruf2ic7ZniWSQNg3fYEX86BPyrrlGotoA%0AoH/AfRlAJQCAEEkpWnV5ScdblUP7GxhqHq4P8i6/Ye+vtngWpkySO0cfE4TACsJmEnNipjaKPnDd%0Ads7RA9XQxVOWEE/Y0yzmNLCYy8ljzmKespSIUXRBuI4owqc4UYRPXaIIF4RR4BwJqIbLLO7o0wru%0AQAmPumYAZMG9HovI5JyjxjVgq3KuJBIpv3G7HbHDT8i7FsqEXZ1e0tBY6Ru+T7+tYqFK5LjMVevV%0A4wKktC+z4Wsv9na+u9x57vRs6+p7zTYahCAAQyZwbRS96+o2zpEEl9qRMfaxpDXG407Ook4Li7m8%0APO4oBzM4JiKjIOQRUYRPcaIIn7oiegcQhHzHOVJg8iUed/SpwSKog0MFtzR/LIeVLPJhF/WaLUXW%0A204ZcSJy6HH55WUy4Vd7+nOOzp4+7/XFPiHeZs+CfTMGTqy/8RgSR+mHDodLl5+Nvvf8g97pUZtc%0AMobcY0IIzCCsBqZkjWxKAs7B67Zzjj4wuZOnLMHsKLrMoi4HjzsDPGktA7TuL4IwiYgifIoTRfjU%0AJUbCBWEYzpHOFty9asgPNhgoYlH3THBpXo5OETe6TIddc31VRodx5Z129CB44DH5Nyslwq/7O3pg%0A0HUBIKU37n/Fu8A/Y+DEbY/njrJVX/p1X/DIPNveA4vs60Hyb1oIIfBDVv3EGgWsUcje7qvbOEcK%0AnHQgY+zlKWuMxZyMxVxmHnN6WdxRBtUoVgAWCk1m17a6mN4hBH2JInzqatU7gCDohXNkwKQGnnB0%0Aq0E/Y8FAEYu4Z4LLc8fhdD2WEttZ5xzPAtkkb7zbzn4M7Pu0/NpardXg9RqaKm9ZbKqScW6/tey0%0AL95x2ykxBHCvOBvbsOBS/MSLD3hdfR5Dzb19DP0QAhMIr4YpVU1MKUiO4HXbOccAmNzB0+YgT9hT%0ALOaUsqPoRTxhLQMk8W+dkG/EQJggivAp7LLeAQRhInAOFVxq4HF7lxryMxYM+FnYMxNcngNgzrid%0AWMIle7WrwzHdtZJIZNPd3wAUo3fPJ+Q3N2S7lFyHc/R2dfvvu917LxStDK1u2XnXc1hTfNGTr/Yn%0AlWrz7jfXuNYxiRjv+qY8Rwi8kFUvkWOAJQbZ03N1G+fIgJMWqMZenrRGWNzBWMxp4jGXh8UdZciY%0APDpGF6aujrvvIkx2ogifui7pHUAQco1zMHCpkSdsHSzkZ+pgwMci3hlg8mwAsycig2SUjjnneJil%0AxLaMEDJrpO8rJ131j8jv3LZYD4Yc5wCy4XbboybP8qRs6TGricDdzkUAc21zcvOs1p6LOzd5Uq2l%0AprHMcc9rhMAAwqsgpaqI8Zaj6EFtFN00yBP2JIs5JR5z2VnMWcSTtjJwqeAvUoS8JAbCBBDOud4Z%0ABJ089twz/QC8eucQhNHgHBxcauIJWwcL+zLqYMDDwt6ZYAa7DnHSBrvxPddcb8DkNtN7ffM00rb7%0AIXnP5jvtc/xE7dH2zuJld9qnJHx594KuvXc8zo04wNqKjXtf2uReljZKokPJMJxDBUgnMoYenrKG%0AWdzOeMxlZFGXm8UdpciY/XpnFArWP+7aVvdHeocQ9CVGwqe2SwBW6B1CEO5GK7hJM0/a2lnYl1YH%0AAx4W8s0AM9QA0HNu86DZbznhqvVS2WK4qTvJSMwkzfUPygc232kfzjHY0VV0157jXY4aOr9rn0rA%0AR7xKLQGkyu70pqdf6G17c7Xz3Pkaq/g7IYsQyACvgDFdQYxpSPYQhs8i4BxhMKmDZ8wDPGFLsJiT%0A8JjLxmJOP0/YK8Alk37phTwn7kYLogif4kQRLuQlzsgVnrS2sbAvqQYDHhby1UA1TgcwXedoGoIr%0AtkpHo2OGe/mNi+vci1pyefdm+f3Nd9svHLGf5ly6e5FPpLI215xDlSHlnvuCSxwVv3UwXLHiTOzA%0ACx/yzolbpaJ7PcZUQwickJmTyHHAHIfs7ru6jXMwgHQgY+jmKUuYJRwqjzqNLOZysbijFGmL+P5O%0AbaIIF0QRPsWJvwQE3XFOWnnS0srCvqQ6GHBpBbdpGoBpeme7ETGQU86Znqi1wr6SEDKGfJwvIBf2%0ArJePbR7J3o3NFea776Vp8C+xVIaUUSfzhdS1X/lVb//Bhfb9hxfY1436QFOc1t2Gl8GYLtNG0cOA%0A/7pR9Ci41M7TpgGetMV5zElYzGllMZePx+0V4LJFx/jC+BP//gqiCJ/i8v7BkHQkhYvfPYwZX1gM%0AS+DaVN+eA1fQd7QDBrv2zFTlIxRGpxlN/3USLM1Q+UgtrKUORJoHEbsSRPGGar0+gjAM56SdJy0t%0ALOKNs8GAUw35a5AxVWJoGfb8pMpWw/uuWq/T7LPctjvJyHG+hJzdt0o+OaIRdM4Rbu8ovutUlCFp%0A2bI4bPJddqb6Z442IQF8a09G1y26ED/6wgOewKDLkHcXRIWOENhB2GxiTgDmBODqv7qNc3AAXVAN%0A3TxlCfGEI8OiTgOLuVw87ijmKUsxkH+93oURSwNo1juEoD9RhE9teX0lzlWG1l3nQYw3L5QXaw9j%0A2qfmwlZ+rW3y4NluuGgA9hoP+o+1o/yjs9F7qAXTPpmrtVaEe8E5OnjqasFtV0P+aqTN5QBuWp49%0AT0VMHvNR11zvDIPNuCY3h+TqCunUwWXSmdt2OblRNGo9xZi09l7OogRWtS1v+82oi/Ah9gRb9tsv%0A98fOzLTUv7PCuZ5LZMRzzYXRy7aoLIEhU0IMEcAWgezrvLqdc8Szo+j9PGmN87gTLOqysJjTxxOO%0AcjDZpl96YQSad22rU/UOIehPFOFTW14X4e2vX4J/eQW69948YBBvD6N7TzPSkRRcc/wo2TgdsklG%0AMqOCpxkko4zBk11wzw1AMoq6Ybxxjm6esjSziCfKgkV2NVhUjbSlDECZ3tlGocNaZlecsz1LJOPo%0A53vfjGfWSsffXygp9/QAZ9OVinterj1oKV6akYwhA0uPeSVJAtgWXE5smtOcPPfrLW7SETDVjvWY%0AwtgQAisIm0nMiZnaKPrAdds5Rw9UQ5c2im5PsZjTwGIuJ485innKWipG0XV3Qe8AQn4QRfgUtmPr%0A9q7HnnsmBCDvlnzuP94Bg80I12z/LYtwz30lKFpZAclsQNPPTyGk9MI524/QhT70HWlD6ZYatL9+%0ACaX316DlpfMwe61iSkqOcI4epM3NLOKJqoMBKwv5p2n/sKNY72xjQSSi2GtcvfZpzpVEIjm+eOCp%0AjdLh4/Oky/c0os05Yq1tJSOeinIVIY4G3+L6Ob2Hc3YRYcrwuZ95czDTXGba/coG96qMgVhzdWwh%0AtwhBAIZM4NooetfVbZwjCU7akTH1saQ1xuNOzqJOC4u5vDzuKAMzOHWMPlUc1juAkB9EES4cBbBF%0A7xA36j/WDoAg3DCAeGcEV355FjVPLITRaQbnHIE1VZAt2o+vi/oR7wjDRYtQ8ZC2AGLXniYUra5C%0AV30TKh6ag853G5HsjcFcJO7S3gvO0Ye0uZFF3VF1sMjCgkVVPGUrB3DXBWEKBJfM8hHXHI/BUmxb%0AAuCee3yP4BSJ+6VDp+ZITavu9Z2xuOWkyuR77nQCAK2u2qo5vbn9t54Ahukdqc1PP9/T/Jv1rv7L%0AVZYlOT2BMO4IgRmE18CUrJFNScA5eN12ztEHJnfylCXIE/Y0izllFnU5eNwZ4ElrGUDu+c6McJMD%0AegcQ8oMowoX9yMMifNaXrq1JcumHx1D5sPbgJQCwpArl2++B/rdVkEwyIg0D8C29NnCZjqSQ7I2h%0AZON09By4AkgEIARqWkzBuxPOMYiMqYFF3GE1GDCzoL+KJ+0VACbjgiQJg9N02D3XW250msaxTSeP%0AfVjad36G1DqqczRfKWejPrMkz+iyVx8viTbnvFCWOao/vjdU3eOJ7fvlhzzzE2ZJLPo1SRACP2TV%0AT6xRwBqF7O2+uo1zpMFJCzLGXp6yxljMqbKY08JjLg+LO8qgGt06Ri8UDMAhvUMI+UEU4cJ+vQOM%0A1MDJTrCUCv/yCpQ+MAOXf3QcxCDBOcML15xrLXe765tQsmk6AMC/ogINP/kAJrcF1hKxGOAQzhFE%0AxtTAoq6QGiwysWCggifs0wAs1TvbOOs1F1tPu+Z458tmecQPR44OD39U2tNQLbWP6nvKOZItraVj%0A6sZyqWh5qiQ6fk0YAoOZ9V95sbdn71LHgQ9qbfc01UYoPITACMKrYUpVE1MKkiN43XbOMQgmd/C0%0AeTA7F13KjqIX8YS1DJBEzQGc2bWtLqR3CCE/iGXrp7jHnnvGBWAAgLjFOElxjjAyxgYWcw2yYJFR%0AHRwquKfQw1kEDfZqZ5tjunsFkckE9F/mwYeld1srpK75oz1CPG5+/509q1aOLQZX1za/2GnNRCrG%0AdJwRCNuk9194wFsZcsiF0v1GmECcIwNOOqAae3nSGmFxB2Mxp+nqKHrG5NE74wT5913b6r6mdwgh%0AP9yxCKeUTgdwEsCxYS+/oyjKX95m/x8D+AWAUgC1iqL86b0GopQuBvDI7c4xgvc/CODPsl+uxbW5%0AV88qinJ0lMeUAXwDwG9Bu5WkAvhviqKcoZTuA/CUoihj6jRCKX0ge5zPjeU4o/HYc8+cAHDvD38J%0AeYdzRKEaLrOYa4ANFhnVYKCMxx3Tp1TBPQwxSsddsz0ZS6ltOSET9T3g/Y/Kb3WXkt4xdRFRLlbv%0Av9RQPebFcoqiLbsXdby9eazHGQkOhD+g1uN7ljrWg4i5w8LIcY6gNopuGuQJe+xire4AACAASURB%0AVJLFnBKPuews5iziSVsZuGTUO2OOPLVrW91/6B1CyA8juTV0VlGUzeMdZIiiKB8A+GAM738TwJsA%0AQCntzFH2bwBwA9ioKAqnlK4GsJNSOllade2BKMILDueIaQW3s58FiwxqMFDKY84agEz1P8uMbDe8%0A5671+U0e8wQ/OMh7PiW/PhggA2P6u4FzpJuulC/IRaJeW+UCRqSkxNmIV90cLQI4lyjxjfMaEqdf%0A/JDH0uMzzhrvcwqTAyFwQ1bdRI4DljhkT+/VbZxDBUgbMoYenrJGWNyu8pjLyKIuN4s7SpExF9Jz%0AK+KhTOGqUc/PopRuAzDU7/a/FEX5v7fZ71kAjwPIQCv2/icABUAttA4LrdBam0UAHATwRwCeVhTl%0AcUrpRWhzlimALgCfAmAC8BNoC360QCuMR3T7k1L6EQD/G0ASQA+ALyqKEqSU/hOAocU4/lNRlG/f%0A8NavAligKAoHAEVRDlFKVymKkqGUDh3bB+CnABzQvq/fUBSlnlL6twA2AjACeE5RlP9DKV0EYOj7%0A1QPgS8MyPgTg84qifDb79UEAjyqKcq3HVO69BeD3xvH4whhxjgRUw2UWd/SxYJGkBgMlPOqaAZAc%0ArOA4aQRNPssH7lrvHNlqmPDl1glY56fl12N+Mjh7rMdKpkwnMhnj8lzkAiFFzZ75+2sGTk3Y98Sc%0A5gs++9pA6nKVuf61ta7VqkzG/QJAmLwIgQzwChjTFcSYhmQPAei4up1zhMGkDp4xD/CELcFiTsJj%0ALhuLOf08YSsHl/Pl569n17a6i3qHEPLHSIrweZTS3cO+fhLAEgA1AFZnj7GPUvrOjW+klN4H4DFo%0A00IyAF4E8FFoxfgaALMAnAbwIWhF+Bs3HGIGgPsVRWmhlO4HsALAKgCNiqJ8JjsSfWYkH5RSKgH4%0ALoA1iqJ0ZC8OvkEpPQStoF8NrVA+QCl9R1GUs8PeblQU5boHKRRF6bvhFH8O4BVFUb5DKa0CsBvA%0ATABPQLtY6Qbw+ey+3wfwpKIoFyilXwPwLIC92W2vAfhHSqkbQDWA9nEuwAHgXWh/PuKhmTzAOZJg%0A8mUWc/aykF9SBwPFWsEtjXp+8aRG0GqrcFx2zHQvkwy5XFznXiKwtsfkVzNeEp6Ri+O1tJbEc3Gc%0AIc3e+zw1A6dyeci7IoBpVkty09PP9zS8vNEdaS43T/U7NMI4IQROyMxJ5DhgjkN2X/vnmXMwgHQg%0AY+jmKUuYJRwqjzqNLOZysbijFGlL0R0OnWv1E3guoQCMajoKpfQJAHuzI8PpbCF7q7XBawEcUhQl%0AnX3fXgDzAfwSwEPQCvk/A1AHbZ71DwDYh72/V1GUluzvWwBYAMyFVqhCUZTzlNKeEXwGACgB0Kco%0AytDl8x5ohXNw2GdJUUrfy55jeBEeppQ6FEWJDPsefBLZaS9Zc7P5kb1oSFBK/QA+B+Dvs+d/edi+%0A/54dRTcNP5eiKIxS+nMAW6F9T38wws83aju2bg899twzh3HtboAwQThHGky+zOOOHjXkBxsMBFjU%0APRNcutX/T8IwRCZnHDPdIVulYyUhpFKvHBJY8+PyywYXieZkNSjOoTZdqcjpn78qmeYPWErOehNd%0AE/5zZWCYUbc7yDv9hr2/3uJZlDJJebc4mDB5EQIJ4GUwpsu0UfQw4L9uFD0KLnXwtKmfJ20JHnOC%0AxZxWFnP5eNxeAS7n8kHul+++izCVjHbk8xyA34E2YmuENtL9H9BGuYc7D+BZSqkBWpG9EdpUkjeh%0ATUuJAXgVwF8CSCmKcphSunnY+2/11OhpaMXirymlMwGM9Cq2G4CfUlqSHVneBG3p2HMAPgvgX7Kf%0AZQ2Af7vhvT8B8L8A/A8AoJRugFZYD5/3eQ7ABgCnsiPhDgAJAJ+ANh2HAFCyBbYC4HOKorRSSjfe%0A4jP8EMCPADihjZJPhDchivBxxTkyYPJlnrD3qEE/Z8GAn0XcM8HlWlz/syTcHpMt8mFXrddq9lt1%0AH1mVoDY+Ie+yOki8NFfHTKWNJ1MpU87nsl8IrOpf1fJSrg87IgQgZX2ZDV97sbfjnRXOc2dmWe95%0A4SJBGA+EwA7CZhFzAjAnAFf/1W2cgwPogmro5ilLiCccGRZ1GljM5eJxRzFPWYrv4aF3Bq3eEYSr%0ARlWEK4ryMqV0c3a+sgnADkVRjg3Njx623ylK6Q5o87olAPsA/Dr7cGMLgObsyK8CrUgeiR8A+DGl%0AdA+AZmiF7kgyq9mpHzsppSqAPgBPQWvPt4lSegCAGdr89pM3vP1vAXwr+3kzAFLQOrikh33mbwH4%0AIaX0cQBWAF9WFCVKKQ1Ba8wfB7BLUZQ2SunTAH6W7brCAHwRwPRhWa9QSpMADiiKMlErzLwB7c6A%0AkAOcQwWTGnjC3qWG/IwNBvws4pkJLlOMy6qMk17U6DYdcc/1TTfYjXlRwMnIXHxC3uWxk0ROVw9t%0Aay8O5/J4QyIm7/KUbOkzqQndHmKTOMoeeD9ctvxs7NALD3hqoja5RK8sgnA3hIAAKIEhU0IMEcAW%0AgezrvLqdc8TBpXZtFN0a53EnWNRlYTGnjycc5WDy8CWaD+3aVjfSO/fCFFFwfcIppWsBOBRFeYNS%0AOhvAa4qizNQ7V65RSn8D4OuKojROxPkee+4ZAu2ipmoizjeZcA4GLjXyhK2ThfyqOhjwsrB3Frhs%0A1TvbJNBlKbWdc832LJZMct70ETYgfe5JeVeJlSR9uTwu5+Dv1K/qTiTN41KcloUu1s/r3q/LvPkb%0AcSB4eL7t5MGF9vWYsPaRgjBxOEcPVEMXT5tD6kDJT3/1h3+8Xe9MQn4pxCK8FMDPoY3AGwH8uaIo%0Ar+mbKncopQ5oD2+8oSjKNyby3I8998z/B+Cee7tPJdmCu4knbB0s7BsquGeAGex3f7cwYhK54Jju%0A7LZXu1YSiZj0jjOcCanTT8ovVZlJOudLdKfThpNvvLN23KbZEM5at1z+STnJo8W54ibywQsPeN39%0AHkON3lkEYRzN2rF1+2W9Qwj5peCKcGH8PPbcM/Mwwm4zUwHn4OCkmSdt7SzsS6uDAQ8L+WaAGZx6%0AZ5usJJN0xDnHK1lLbKNa6n28mZE88aT80gwTyYzLz0DTlbL6M+dmj+tIdW33/vcrQhfHthJnjnEg%0AcX66+dBbq13rmEQmy6IsgjDk2I6t25fpHULIP6IlnXDVjq3bzz723DPHAORlATTeOCNXeNLami24%0A3Szsq4FqnI5h8/WFcZE0OI3vu2t9ZUaXKTe9sceBBYljT8ov1RqJarv73qPT0FQ57ovbNPiWGipC%0A+dWqmACWuU3JzbNaei7s3OzJtJWYRHcgYTJ5Xu8AQn4SRbhwo//EFCjCOSOtPGVtZWFvQh0MuFnI%0AVwPVNA3ANL2zTSH95oD1pIt658tmeYPeYe7Ejtjhz8q77jMQlst2ZdfJZOSz8bh13IvPlGxZEjF5%0AGh2pwbyb/mFUMedTbw+y1hJj/UsbPcszRiKmeQmTgSjChVsS01GE6zz23DMlANoAyHpnyRXOSRtP%0AWlpZxJtggwGHGvLXIGPK6QN1wj0gaLJVOa84Z7iWE1kat1HlXHEi8t7j8itLZMLGdW56S2tJ/ckz%0AdEIemvTEO/csa3tt40Sca7QYQesba1ydynRL3t4dEYQREFNRhNsSRbhwk8eee+Y3AD6id47R4Byd%0APGW5wsLeGAsGHGrQPx0Z80SuiCbcBjFIJ5yz3UlrmX05ISRvHgy8Ew9CBx6TX10pET7udw1371ve%0AHI3acrLgz11xHtrU8DPJwDOOCTnfGPS55P0vPuCtjVsk3VorCsIY/N6Ordu/o3cIIT+J6SjCrfwn%0ACqAI5xxdPGW5wiKeGAsGbGrQX420pRRAzhZOEcYsI9sM77trvR6T17JI7zD3woeBfZ+RX1urrbg3%0AvjKqpESjtonrH0+Iq9G3aO/svqN5PQ0IAPwhdd1Xftnbd2CRff+R+fZ1eucRhHsQhLaQoSDckijC%0AhVv5NYAItFU/8wLn6EHa3MQinpg6GLCykH8aT1lLAYjFPvJTyOQ1H3fN9c0yWA1r9Q5zrwLo2/tJ%0A+Y312cU6xl1Xt78TE7yIU6t7btnsvqMTecpRI4B/3YnousVK/OjzD3pKgk5Dpd6ZBGEEfrhj6/aI%0A3iGE/CWmowi39Nhzz/wYwBf0ODfn6EPa3MSi7og6GLCwoH8aT9nK9Mgi3COCNmu5/ZJzlmeJZJBc%0AescZjTJ01dcZ3pnQBW32HFh6ORx2TPiiYws73v4gEG1ZPNHnHQsORE/NshzZvdy5nktk0jy7Ikw6%0ADFpv8AlZcE8oTGIkXLidH2ICinDOMYCMqYFF3BE1GDCzYFElT9oqAYj5nwWEyOSsY4Z70FbpWEkk%0AUqF3ntGaRtp3PyTXb57Ic6oq0aUAB4CLRSsSgWiLHqceNQLYF15KbKptSp791f0eubPIOKF3EARh%0AhF4WBbhwN2IkXLitx5575n0AK3J1PM4RRMbUwKKuoBosMrNgoJIn7FW5Or4w4ZhkkY+4qNdsKbIW%0A1HzvW5lBrtR/WJ74Jd07u/z1Rz+Yr89S8pxn1jW/0GPJRAvyThMHMk3lpv2vbHCvUmUybu0jBWEU%0APrRj6/Z39A4h5DdRhAu39dhzz3wGwI7RvJdzhJExNrCYa1AdDJhYsKicJ+zTADIhc2yFcRU3uk2H%0A3bW+aQaHcbreYXJhDmnYfb/83mY9zr3/0GJlMOjSbTQ3EGmuX9j5rj4XATmiSmh+dZ27v6HKvETv%0ALIIA4PSOrdvv0zuEkP/EdBThTn4J4DKAO94q5xwRqMYGFnUOsGCRUQ0GynjcMR0gBT86Klynx1Ji%0AO+Oa41komeS87jF9LxaQC/Xr5aOb9Tg3Y6RZzwIcAHrs0+YxSCkJ49sHfTzJDNUP7w1Wd3sN+355%0Av2dB0ix59M4kTGn/rHcAoTCIkXDhjh577pmvA7ja45RzxKAaLrOYc4AFi2Q1GCjlMWcNUBh9n4VR%0AkHDJXu3qcEx3rSQSMesdJ3c4X0zO7V0tn9DtgqK7x1t/+Nh9uo9Cz+o9vL968MykaP/HgJ49yxyX%0ATlDbGr2zCFNSH4CqHVu3x/UOIuQ/MRIu3M2PWMT9cXUw4FIHAyU85qoBiLjNNgVIJumYc7aHWUvt%0AywHM0jtPbnG2XDp1YLl0RtcR/cuNVQE9zz+kybvIXT14Ru8YOSEBgc1HI4Gl52Lvv/Cgtypslwty%0AvrtQsL4vCnBhpMRIuHBXDz+7808A/J3eOYQJkTI4jO+7ar3FJrd5jt5hxgfPrJGOv79IUnTtX84Y%0A2n7z5sa86SSzrPWV855ET63eOXKJA+Hjtdbje5c4NoCI51GEcZcBMGPH1u2F1XJI0I2YQiCMxHcA%0A9OgdQhhXg+Yiy+7AurL+olWl6ydxAZ7aIB05oncBDgD9A55LemcY7kLR6l69M+QaAZxLz8c3fu2F%0A3tOB/vRlvfMIk973RAEu3AtRhAt3tWtbXRTA/9E7hzAOCJptVY764k0VRu+iwGbZYijVO9L44ckt%0A0nsn5kuXVuudBAAaGiu9emcYLmz2LUtJ5gG9c4wHS5rf99nXBqoe2hesl1Se0juPMCmFAfyF3iGE%0AwiKKcGGkxGj4JEIM5KSLet8r2VJZ5Zrj3SQZJLvemcYXjz0o7T9Dpcac9b0fC87R1dPnza9nKwix%0AXvYvPal3jPFCANPsK8lNzzzf0zKtI3lK7zzCpPN3O7Zu79Y7hFBYRBEujEghj4ZnkhE0vPXXSEWu%0A//sx1HoMzXv+Cc17/xmDTQcBACyTRMvBf8OVfd9GMtQBAIj3N6L/0rsTnnscqLLVcNC7JHCmZFPl%0AQlulYxUhU6GrDQ9/VNpzcabUslTvJEMGBl1KPvbM73DNruHactuTloFh5qPvBhd85o2BPcY0C+ud%0AR5gUWgH8g94hhMIzBf4BFnLoO9D+sikYnKnoOvkiiGy8aVvPuVdQufqrmLbu6xho2AM1FUO05wIc%0AJfNQfN8nELzyPjjnGGjcB0/Neh3S50zE5DHXF60p7QisLVtj9lnm6x1o4vDgx6V3m6ul9rzqWd/Q%0AVOnUO8OtcCJN63TOPKp3jvFGAFLem9749Au9kfmX4+/rnUcoeN8UHVGE0RBFuDBi2dHwP9Q7x73o%0AOfsyPNWrYTC7btpmdpWBZRJgagYABwiBZDCDszS4moZkMCHcdhyO0gWQblHEF4AOa7l9d/HGCtW3%0ArHiTwWas1DvQxOIDdfLb7ZVS1wK9kwzHOfq6uv0L9c5xO5f8y/JuhH68SBxlD7wXXvmFl/oO2eKq%0AmG4njMZxAP+pdwihMIkiXLgnu7bVvQDgNb1zjESw5QhkswP24lsvSGh2lqB57/9Fc/022IvnQjZa%0AYSuahUwyguCV9+CetgqRzjMwu8rQdfJF9F/aPbEfYJSIRM47Zrn3l2ypLHLP9W2WjJJb70wTj/d8%0AUn6jt4z0zNU7yY2CIcdZgMh657idlGxdFjW6m/XOMZE8EXX1l3/VZ1x9MrJX7yxCwfnvO7Zun9RT%0AuITxI/qEC/fs4Wd3zgRwGoBF7yx30nJge/Z3BMlQO4z2ACpWPAWDxYlkqAPtR3+Kaet/D5LBjM7j%0AP4ej9D44y68NUPZfegcWbw2CzQdQvOBR9CpvwluzDiZHXqyvciMumeUjrjkeg6XYtkTvMHoiYJ2f%0All+P+cngDL2z3MrxE7VH2juLl+ud4068sfb6pe1v6L6Spx7iZnL8+Qe8vgG3oVrvLPmKZRhafnUO%0AqYE4JLOMyo9TmP22q9sHTnai92ArIBFYS+yo+DgFS6to+q+TYGmGykdqYS11INI8iNiVIIo3FOy3%0A+tUdW7d/TO8QQuESI+HCPdu1re4yCmDxnqq1z2R/PQ2zqxxlS7bCYNGm4koGCyTZCEk2ghAJsskB%0ANR27+t5MMoJUpAc2fw2YmgZAQAjA1LzrbpYwOk17/StLGovXl68QBThre0x+NZmvBTjnCHZ0FeXV%0A/PRbGbCWLVaJHLv7npOPNcmXfP6V/pIHD4Z2E8YzeufJR/1H2yGZZMz+6nJUfGwOWl++cHUbS6vo%0AfLsBM39nCWZ/ZRnUZAahC70IX+6HiwZQ8TBF/7F2cM7Re6gFRasLdpacCuCP9Q4hFDaxbL0wWn8L%0A4EkU2HLmobbjYJkkPNWr4a5ehSv7t4NIMkx2P9xV1wYn+y++Dd/sDwEAPNVr0PreD2C0emB25c0K%0A2L2WYutpJ/UukE3yBr3D5AMJ7MpW+RXJTSJ5O6wWjthPcy6t0zvHXRHibvIu3Duz//iU/NkigGVe%0AY2Lz7CsJZecWj9pWbJqnd6Z8kuiOwjXbDwCwFNmR7I1e3UZkCbO+shySSZtxxRmHZNDG+5IZFTzN%0AIBllDJ7sgntuAJIxb2dm3c0Pd2zdflbvEEJhE9NRhFF7+NmdHwHwG71zTCkEDfZqZ5tjunsFkUle%0ATweaSBLUxs/KL1ucJJY3V0m3cuL0nPdb20pX6p1jJCSWUbY0/PTWD1RMIRxQW0qM+3Zt8qzIGIjt%0A7u+Y/PqOtCHWGkJlXS1irSFc+v5RLPx/t4BI1z/T23OoBeELfaj5/CKAA+2vXYSayKB0Sw3aX7+E%0A0vtr0HOoFWavtdCmpAwCmLtj6/ZOvYMIhU0U4cKYPPzszucBfFrvHJMdMUofuGZ70pZS23JC8q+/%0AtJ5kZC4+Ie/y2EkiLyfrD+Ec4dfeWm9iTDLrnWWkFrW/ebIo1pa3nVwmkkrQ8sZaV/eFassyvbPo%0AjasM7W9cRqwtBPs0NyKNA5jztWvrYHHG0fHGJST74qj+zPyro+JDuvY0wT7Ng77Drah4aA46321E%0AYHUVzEUFc43zuR1bt/9M7xBC4RNzwoWx+gMAEb1DTFJpg92w37es+HzJxorF1jL7ClGAX8+AzPnP%0AyS/5870AB4Bo1HqqkApwALhYtFL8v50lc1R9dH9o2ZOv9O23JFi/3nn0FGsLwznDi9lfXgbP/GKY%0AvdbrtrfuOg+WYZj+2ftuKsDTkRSSvTE4pnvA0gyQCEAI1LQ6kR9hLF4UBbiQK2IkXBizh5/d+SwK%0AdDXNPBU0+S3H3dRLZashr6dX6MmI9JnPyTsrzSRdEC0YT5+ddai5pXy13jnuCefpdU3P91vUWIne%0AUfIJB/r2L7IrR+fb1+qdRQ+ZaArNz58BS6mQLQZUPToXkaYBsJQKa7kLF//tMOzTPEB2yCCwugru%0Aedp1ctsrF1C0uhJmvw2hi33ofKcBJrcF1Y8tuGk6Sx7qArBgx9btvXoHESYHUYQLY/bwszsNAI4B%0AuE/vLAWNoNVW4bjsmOleJhkkh95x8pkZyZNPyi/VmEgmL1eevBHniL3+1jqoTC6Y++1DisONu+/r%0Aqt+sd458FLFKR154wFsadMoF2+JDuCeP7ti6fafeIYTJQ0xHEcZs17a6DICvAhDtvEaByOS0c47n%0AYMmWyjIX9W4SBfidWZA4/jn5pZmFUoADQCxuOVmIBTgAdDuq5zKQtN458pEjzpZ/YVefd8vhcD04%0AFwu2TG7/IQpwIddEES7kxK5tdYcA/G+9cxQQJlvkQ97FgVMlmysX2KucawjJ31UU84UNsSOfk3fO%0ANZKMXe8s96K5pbxwCzQilbS65x7RO0a+IoB94cX4pqef7z1X0pu+cPd3CAWoBcDv6x1CmHxEES7k%0A0t8A2K13iDwXNbpN9UWrS1sC68pXm/0WMYVnhJyIvPekvGuhgbCCas3IOZItLaUF/efc6FtUkKP4%0AE8mc4fO3vjEw4+H6wXpZ5Qm98wg5wwH8zo6t24N6BxEmHzEnXMiph5/dWQHgBAC/3lnyTKel1Ka4%0A5ngWSUbZo3eYQuNG6OBW+dUVEuEFt8BYPG4+/M6eVSvuvmd+W97y8gV3sneO3jkKgSqh6dX17sGG%0ASvNivbMIY/adHVu3/57eIYTJSYyECzm1a1tdG4Av6p0jb0jkgmOGe1/JlkqfZ75/kyjA750Pg/u2%0Ayq+uLMQCHACutJYm9c6QC0pgVZfeGQqFzDD943uCix5/rX+vOcXECGrhugjgT/QOIUxeYiRcGBcP%0AP7vzXwBM2dEDySQdcc3xSpYS21K9sxSyAPr2flJ+Yz0hyPveZbfCOdJvvrsmmk4bC//ii/PYxsaf%0Ap40sVRAtIfMFA7rrlzsaTs6xFVZ7SkEFsGHH1u0H9Q4iTF5iJFwYL88COKx3iAmWNDiNe/0rSi4V%0Ab6hYLgrwsSlDd30hF+AAkEwZT06KAhwACLFd9i/9QO8YhUYCircciaz+nZ297zmiaofeeYQR+xNR%0AgAvjTRThwrjYta0uBW05+z69s0yAfnPAujuwvjxUtLJ0g9FlmqV3oEJXRdp31xne3lTIBTgAtLSW%0AxvTOkEvtrtnTufagmnCPXFG26os7++zrj0f2QtyCznf/tWPr9n/QO4Qw+YkiXBg3u7bVXQHwBIDC%0Abc92JwSN9mrnnpLNFVbvwqLNslnO+6XTC0ENaan/mFz4i8NwDrXpSsVcvXPkEidydZej5pjeOQoV%0AAVzLzsU2fO3F3lNFA5kGvfMIt/QBgK/oHUKYGgpyTjildBuAZQBKAdgANADoURTlM2M45p8CeEdR%0AlPdH+f7pAH6hKEpezvujlP4FgE5FUb470ed++Nmdf45J1EOcGKQTztnupLXMvoIQUtAjtflmDmnc%0Afb98aLPeOXIhlTJ88Oa7aydddwxzOnp4ffPzBd/tRW8cSF6cZj74+hrXWiYTk955BADandvlO7Zu%0Ab9I7iDA1FGS3AUVRngUASulTAGoVRfnTHBzzb8d6DOG2/grAKgAP6R1kDDKyzfC+u9brMXkti/QO%0AMxnNJxfqN8hHN+udI1da20tCemcYD0mDbVnM6GyxpcNVemcpZAQwz7mS3DyjrefSSxs98ZYyU0H3%0Akp8EVACfFQW4MJEKsgi/HUrpZgBPK4ryePbrTkVRSimlP4bWt9oP4O+hLbGeAjAD2uj1X2f3+QW0%0A0fWHoI2wzwTwd4qi/JhSuhLAdwCEAXQDSCiK8tRtcuyG1it7AYAIgL0AfguAB8CHAdQBeBSAE0AR%0AgL9UFOVFSulpABey2Z4G8FMALmh/Tt9UFOUdSunZ7PHmA+gH8Nns/t8FMBvaFKNvKoqy+4bjnc9m%0A+xsAbYqifIdS6gXwlqIoy0bz/R6pXdvq+MPP7nwCwB4AC8fzXOMgZPKZj7tqfbMMVsNavcNMTpwv%0AJuf2rpZPbNI7Sa5wDt7YVDk5e2oTIilFqxuWdLwpivAcMKiY9Yl3B1l7wLhn52b3krRRcuqdaYr6%0Awx1bt7+pdwhhaplKc8LfURRlLYABANUAPgVgNW7dA9StKMrHATwCYGiU/bsAnlIU5X4Al0dwvvcV%0ARfkQADOAmKIoDwI4C2Co0LADeBBaUf4PlFIDAAeAv8peRHwTwJuKomwE8BkAP6CUEmgXBz9TFGU9%0AtML6awC+DKA3u28dtIsF3HC8Id8H8NvZ3z8B4Gcj+CxjtmtbXRDARwE0T8T5xoygzVphry/eVAHf%0AkuJNBquhQu9IkxNny6XT+1fLJzbqnSSXMhnD6UTSXKp3jvHSbytfqBI5rneOyYIAUkVPeuPTL/SG%0A5zbERzUlUhiT7+zYuv1f9A4hTD2TvQgfPl9XGfb7U4qiZBRFiQK41T8kQ224WgAMLZFdrijKmezv%0A947g3EMPLw1CK74B7QJg6Hj1iqIwRVG6sq8PPdQ3lHMutJFjKIrSBiAEoBhAWlGUPdl9DgCgAO4D%0A8FB2BP5FAAZKadEtPjcURWkAEKaUzgPwJICfjOCz5MSubXXtAD6CPO6YQmRy1jnbc6Bkc2WJu9a3%0ASTJILr0zTV48s1r64OBy6fR6vZPkWntHoF/vDOOKEG+z976jeseYbCSO8g8fCq/87V19B21xtUfv%0APFPE6wB+X+8QwtQ02YrwBIAyAKCUVgPwDds2vEPH3Z5GvdX2lmzhCmgj6Hdzt3MsAwBKaQm0KSfd%0A2deHcp4DsCG7TwUAL7Ti1UgpHZqTvA7AGWgj4j9XFGUztNHm56FNVRl+2M179gAAIABJREFUvOG+%0AB+B/AWhVFKV3BJ8lZ3ZtqzsP4OMA8ql1G5Ms8nueRUUnSjZXzrNPc64lEplUU7XyD09vkI4cWSyd%0AX6d3kvHQ0FQ5U+8M463ZM7/o7nsJo+ENq2u+/Ks+w6pT0X16Z5nkzgLYumPrdnW8TkApnU4pDVFK%0Adw/79ed32P9PKaUrKaVPUUpz9qwapXQjpfSu00EppU5K6WVK6bphry2llJ6jlDoopb+8w3s3U0p/%0AcYvXf5GdLjz8tb+glF4Y9j05RSn9s+y2pyilj9zhPD+mlH7kFq9/lVJqvNtnHLb/zymlhymltcNe%0A+zyl9F+Hff1vlNJTw75+ilL6TyM9x91MtkLjCIBBSul70IrYxhwe++sAfkgpjUCbY902xuOVUkrf%0ABuAG8HVFUVRK6fDtf5M936cBWAF8VVGUTHaf/0EpnQbgCrRpKwDwPUppPbSC/l8VRWE3HG+4XwH4%0ANoDPjfEzjMqubXWHHn5259ZsDj1/BuNGt+mwu9Y3zeAwrtIxxxTDk5ul907USo152UlorDIZ+Wws%0Abp139z0LG5OMtX3WslP+eId4oHAcEMC7+lR0/cILsWMvPOD1D7gN1XpnmmS6ATy8Y+v24ASc62x2%0AkOyuhppEDBv0y5UvQnvu7eRdzh+mlH4RwPcppUuhPbD6PWjTcSMAPpnDTP8w1LGNUmoGcJZS+j1F%0AUX48yuP9T2h399Mj3P8BRVFubC38FoA/Hvb1CgDdlNJqRVGaAWwB8PNR5rtJQbYo1AOl9HcB7FAU%0ApYdS+i0AKUVR/nKUx3oKo+zqQiltyr43MZpzZ49hA1APYJWiKLr18H742Z1fBPADHU7dYymxnXHN%0A8SyUTLLv7rsLucPjD0j7z86SWsb1YWA9tbSV7D55+vpRn8nKlho8sObKr8UDy+OMA/GzMyzvvb3S%0AuZ6Lu3S50A9gy46t2+9YkObC7doXU0plAP8GoAraHfyXFEX55g1NImqhPY929f2U0kMAHgfwFIC1%0A0J79+hKAB6A958Wz+//zsHMtA/AKtAuPj0O7y/4HAJIALkIb5LuucM22gk4DiAKAoih/lX19qOHF%0AfQD+Gdq03z5oRf4SZJtjZGumLwPogDaV9r8rirJ72PH/AsPaJlNKywEcgtZ04lkAndnvz3cALM9+%0AXQPgYQB/AW0Ac+jXM9Cm5X4HwGuKojx6w2d5EMC3oM2WGMr6N9l8v1EUpe6G/U9AK7YrAHwD2vTi%0AmKIo/0opPQdgKbRGH9uhTTEugzYgehbATxVFWZk9znMAtt2p9fVkm44ynroAvEEp3QtgMa49/FhQ%0AKKVrAbwHreuLrovo7NpW90No02ImhoRLjhrXvpItlS7PAv9mUYBPNB75iLRHmcwFOAA0NFbV6J1h%0AosSM7uVJ2SLmLo8zAljnNyQ2P/N8z6WyntQ5vfMUuCCAD09EAT7MvBumo1RAK74PKYryWwBWQuuI%0Adq/OZRtOEABbAayHVmA/SofdClcU5SiA16A1oohCW7fj/myDh0FoDR5u9GfQnuHaBK1gvdH3APxu%0AdoT/VQxrcpGdZvv70Kbu1gG4XR/8P6KU1lNKGwA8B+DLiqKEh21/BIA/W9R+Cdr3bMjRbKOMf4E2%0ASv8DaIX68EYUyDa0+HcAn1QUZRO0AchvKorydQD9NxbgWW9Dm+77UQC/yf76KKW0BkCzoihxaBdI%0A27JNN76a/V5cABCnlM6jlPoA1Nxt7RlxRT1CiqK8AOCFHB3rx2N47/QxnvsAtCvGvLBrW923Hn52%0AZymA3x2vc0gm6ahztodbS+3LAYgl5XXBgx+Tdl+pkjon3eI1w2VUSYlEbbedBzbpEGK6WLTi7IKu%0AvZOmvWQ+M6qo/cybg+qVUlP9yxvdKzIGYtM7U4GJAPjIjq3bJ/qh4pumo1BKXQBWUEq3QGu8YB7h%0AsW7VcGIBtK5vb2e/9kJrWXxdY4asGQDODCt290Dr0nYdRVESlNJfQxutvtWc+bkA/jVb6xuhjagP%0AmZk9RxIAKKW3K0T/QVGU72ZH6n8BraXyjec4mM3TQyk9P2zb0J9hJ7SucVdRSn8PwKezX34BQCjb%0A4GLo8/7NDft/C9oFDAB8CMCb0EbClwF4PHvuSgCboV3MANoI/zcppV+CdvdhaC7696DdpbgCrc30%0AHYmRcCEf/D/QurrkUsrgMO73LS++ULyhYlm2ABd0wQfq5Lfbq6TOvLn4Gy9d3f4OvTNMtC5HzRwG%0AktE7x1RBALm6M7Xp6ed7emc3J0SHmpGLAfjYjq3bD+kdJOspAIOKojwJYBsAW3bU9kYJAMWUUplS%0A6oE2JWPI0N1sBVqThi3ZYv/HuHnuN4NW8zVCG5m3Z1/fhJuL35FQAPx29nx/AuDlYdsuAphPKbVm%0Ap90sueOBtJH6vwXwC0rp8Lr0NIA1AJBd12T42gu3mkvNAEiKonxbUZTN2WxXALgopWXZfW76vIqi%0AfHNo/+wFx57seU2Kogzd6Xsf2mj8UBH+VwB+oijK5wG8i2sXRy9Au6j5BEQRLhSCXdvqGLR2ifU5%0AONyAuciyO7CubKBoVek6k9s8ORdMKRi85xPyGz1lpGeu3kkmQkNj1dRbwIZIZe2uOUf0jjHV/P/t%0A3Xl8VPW5+PHPmcmekEAIEMK++UU2NeyGTUWrsVStSlRs69XSqre/bl5u76u22uttbxdL12u5bWrV%0AbnrBqCEaMYgS9i0REIEv+xYSQvaErDNzfn+cEwwxgQBJzkzmeb9e8wpz5izPDFme+c7z/T5uk6Gp%0AG6smL8ou3RjR4Ct3Oh4/Vw98YXnasnWX3LP7rAFuV0qtw6otPggktd5Ja12ENTK7HWuU9VAb++yy%0Az7dBKbUDaxS89eIRW7ES3X7As8CHdn15gn39y/UE8Fel1Ab7vOeTfjtx/RnWMsrvYteVX4xdTlJl%0An7fZO0CJUmoT1vyxWi4+6XI9kN3yzYzW2gQWA28opTZi1c7/1yViOWdfZ02Lze8Cg7TWzaPxK4Bf%0A2v9/t2K9jtjz9dYBxVrrSy5VKxMzhd9Y8FRmHNa7zMtfNcPgeNTgmOMxI+Mmu0Jc0Zc+QHQ1A/PM%0Ave5VNQlGRY9frg/A6zUOr3p/dlA819ZCvfU75xx9rUeXGvkzE0o23BB9IP/aaJkk+1mNwD3L05Zl%0AOx2IuDz20oHXa61fU0r1xRrtH9Zc5uKvlFIvABla6w8uta8k4cKvLHgqsxfWu9/ZHdnfCDF29xrV%0AuzZyUPQ0wzAC5pOdE++/RemefEyvh4EptzJwxk3nHyvdk8fxnDcwXG4Sp89l4Mxb8DbUs+fPz+Nr%0AamLMwseISRpG5ZH9VB09wJBb2l1O1TEGvtML3e829TGqgmZZtaIzfdfm7Rw/z+k4nDL15MpDsQ1l%0AMufCQTWRru0rbu2TVBXjlg6/Fg9w//K0ZW85HYi4fHbJzD+BAYAb+B+t9SvORnVxSqkcrA7mD3Vk%0Af0nChd9Z8FRmFJCJ9bFRW7zuyJBtsWP7xIbHR4zvxtA6RcWhvZz68B3GP/YUvqZGTn74NsNvt+aQ%0A+Lwedvzs37jhOz/GHRbBzt89y4TFS6g6eoD68hJ6j7qWom3rGHXPl9n3ym8Zu+hJXKHtTTx3hgvf%0AiTT3O644o2aw07F0p41brj9QURkbtOVPcXXF66YUZM9xOo5gZ0LNrmsi83Mnx8wigAYmuoAXeGh5%0A2rLlTgciRHuC+QdU+KmspXfVYq0F+k6rh2rC+oTnJsxMLOx348CZgZiAA5Tv30V00hD2vvQr9vz5%0AefqO+3TOSu2ZAiITBhAaFYMrJIS4EYrKw/txhUXga2rE29SEOzyc4vyNJEyc6ocJuPfog+6s0GBL%0AwH0+43gwJ+AAlRH9kj2u0Cqn4wh2BsRcf6BuzuOvl+zrX9p08NJH9Egm8Kgk4MLfSRIu/FLW0rvq%0AsTpzvQkURiZFr+0/Z5A3Prn/3JCo0IBO8JrOVVN94gjXfuXbjLn/Mfb//QWaP5Hy1tcREvHpakvu%0AiEg89bX0uWYCTdWVFG56n4Ezb6F093aik4ZyYPmfOblmpVNP5QJuvIcWubOiexm1Ay+9d89SUtq7%0AM7vzBibDiDkSf8NHTochLOFN5vgH3isf/vl1Fblur+nXNbSdrAn4yvK0ZX91OhAhLkWScOG3spbe%0A1QgsHDBv8Kq4a+PnuUJdcU7H1BlCo3oRP3YSrpAQovon4QoNpanGGkB0R0Tiafi0GaqVlEdjuFyM%0AuucrjF30JMX5Gxk05w5OrH6TEakLaagopbbY2ZXxQvDoh92ZfaKNuv6OBuKQw0eHBOXzbu1UnBpq%0Atr10mHCAAaGjTjXOfXzF2dMjChp2OR1PN6jGWobwb04HIkRHSBIu/FrW0rs8htt4DPit07F0ltiR%0AirL9uzBNk4bKMryNDYRG9wIgasAg6s4W0XSuBp/HQ+WR/cQOH3P+2MbqSuqKC4kbNRZfUyO4rB9h%0AX2N9m9fqDqE0ffKwO3NApNHQ17EgHOTzUVBW3nuc03H4A9NwjyiOHiaj4X4mxMeIBbmVk9LeK1sf%0A1uirdDqeLlIIzFmetmy104EI0VEyMVMEjMXZ+T8EnnM6js5wZOU/qDi0F0yT4Xem4TlXg7ehnoE3%0A3nJ+dRRMk8Tp80ia9Wkzs0NvvMyg2bcT2S+Rsv27OP7uCsJ79+Xar3wLw9X976nDaNy9yL1yeLjR%0AFNvtF/cTJaVxuVt3XCcdI20RTTXbUo6/Ps3pOETbfAZFa6fEHP94TNR0p2PpRPuwOmGecDoQIS6H%0AJOEioCzOzl8M/AEIcTqWYBdB/UeL3FnXhBqeoF6XfVvehI/PlsT3+G6gHWaa3pnH3yiM8lQH9NyN%0Anq4y2rXl9fl9htdEuxOdjuUqrQfuWp62TBoWiYAj5SgioKSnJqcDdwAVTscSzKKo2/GwO/PaYE/A%0ATZMzZ0v6THA6Dr9iGO4D/aZ9pquf8C9x53wzHs0sjbxxZ806Anc07nXgVknARaCSJFwEnPTU5PeB%0AG4EjTscSjGI4t22Re+WkEMMX4XQsTiuviNVgGJfeM7iURg2e6DNcwbQiR0AyIG7q3to5X88o2d23%0AwhNoK/z8Bli4PG2ZfJ+JgCXlKCJgLc7O7we8hZWQi24QS/XmNPc7U9yGGep0LP5gx0fjdp4pTpB2%0A7W0YWZq/cUT57hSn4xAdY0KDHha+efXM2BSfy/Dnn28TeGp52rJfOx2IEFdLRsJFwEpPTT4L3IzV%0A1lZ0sXgqNj7gfmeaJOAW06T0THFfqQVvx/E+E/o4HYPoOAPCxx5vmPfEirPHBhc1fuJ0PO1oAB6Q%0ABFz0FJKEi4CWnprckJ6avAj4T6dj6cn6Ubr+fve7M12G6XY6Fn9RWRWzFwx5PdrhdYWNK49M3Ot0%0AHOLyhHgZ88UPKq699/3ydaFNvhqn42mhEJgvXTBFTyJJuOgR0lOTfwTcC0jb7E6WSHHuF905swxD%0Afl+0dPT44KhL7xXcdMK0MqdjEJfPANfg4qY5j79eUjn2aN12p+MBPgBuWJ62bIPTgQjRmeSPqugx%0A0lOT3wCmAnucjqWnGGwU5t4dsmauYSCTD1swTSoLixImOR2HvzsX1mdqozui1Ok4xJVxmQz63Obq%0AqV96u3RTZJ2vxIEQTOAnwG3L05adceD6QnQpmZgpepzF2flRwJ+ARU7HEshGGCdzP+feIE1o2lBV%0AHb1h/abJs5yOIxAkVh3KHV8s30eBzoSyzZOi926fEN1d3/elwJeWpy17t5uuJ0S3kyRc9FiLs/Of%0ABH4NhDkdS6AZYxxde4t7yzyn4/BXu/Zcs+1UQaJ0hewAw/QV3HT4b4kGMp+gJ6iNMPJXzO+TUBEb%0AMrQLL7MVa/lB6YApejQpRxE9Vnpq8h+AOcBJp2MJJOOMg7mSgLfPNKk+Xdj/OqfjCBSm4Rp0OnZM%0AntNxiM4RVW8mf/ntsoRbtlblGj7T2wWX+B0wWxJwEQxkJFz0eIuz8xOAvwOfczoW/2aak4z96290%0A75zjdCT+rOZc5KbcDVNlbfrLEOqpy59z7P+SnY5DdK7GEGPfWzfFGYX9wsZ2wumqgUeXpy17vRPO%0AJURAkJFw0eOlpyaXYLW6/xZQ73A4fsr0TTb2bJAE/NKOHU+S35uXqckdcUN1WJ+A6XDrMU3+ePok%0APzl+mJ8eP0JhQ9tNGV8uLGBFcREA9T4vvzhxlJ8cO8zJeuvXzIHac2SXnu22uLtbmMe89v7VFaPv%0A+rAiN8Rj1l3FqXYDkyUBF8FG/piIoJCemmympyb/DpgM7HQ6Hv9ieqe7dm2e6t4z2+lI/J1pUnuq%0AIFFWRblchmEc6Df9lNNhdNTHNdV4TZOnh43iCwn9eePsZxfmWFteRkHDp+/pPzlXw/UxvXg4MYn1%0AleWYpsn75aXc2qdvd4be7QwIGV7YOPfxFWeLR5+oz7+CU7wEzFietuxgZ8cmhL+TJFwElfTU5L3A%0AdOB5wOdwOH7AbJrlytt+g2uftBfvgLq6iN1en1vWB78CFREDrvcYIf7U/KVdA8LC8JngM03qvF7c%0AxoUrdB6qreVIfS1ze8ef3xbuctFkmjT5TMJdBluqKkmOiSXUFRx/Zt0mw+7cUJX8UHbZhogGX3kH%0ADjkL3Lc8bdmjy9OWXc0ouhABKzh+OwjRQnpqcmN6avK/A/MJ6kmbZsM819aPJrgOznA6kkBx/ORA%0AeeN2pQwj9mj89VcyUtrtIlwuSpoaefrIQV4pOs38FqPZFZ4mMkuLWTQg6YJjxkXFUOnxsLaijLlx%0A8eTXVDEkIoJXigp4tweXpLTWr8Iz62sZJZ4b9tduvshubwDjl6cty+iuuITwRzIxUwS1xdn5vYE/%0AAA86HUv3MuvmuzbtHe06MdnpSAKFadKQs+bGRo83pJfTsQQql89z+KYjfx/ldByX8tqZQkIMg/v6%0AJ1LW1MgvThzjv0aMJtTlYnVZKZsqy4lwuaj0emj0mdyd0J9ZvfucP/6d0rOMiYzig/IyFg0YSGZJ%0AMfPj+5IYFu7gs+p+1VGuba/P7zO4Ksbd/I6lHPjG8rRl/3QyLiH8hYyEi6CWnppckZ6a/BBwHxAk%0AHdnMms+51mtJwC9PfX34LknAr47PFTLqbPRQv5+TEeV2E+m2ljWPdofgNc3ztWu3xvfl2RGj+d6w%0AkaTG92N6bNwFCXiVx0NRQwPXREXTaPpw2e1mG3zB9yFKr1rftEdWlvaak1edi2lmYY1+SwIuhE1G%0AwoWwLc7Oj8dq7vNlp2PpOmbVna61x4e4iiY6HUmg0QeHbTx0ZJjUzl+lyKbqLTcez/DrEqh6n5e/%0AFBZQ6fHgMc3zkyvrTR/zWtSBb6gop7Cxgfv7J57f9o8zVvnKgLBw9tRU82ZJMfGhoTyRNARXq9ry%0AIFEKfCclM+NvTgcihL+RJFyIVhZn598O/C8wzOlYOpdZ8QX3mtNJxtlxTkcSaEyTptUfzjzX1BTa%0A2+lYAp5pem88/npxpOfcQKdDEV3uNeCbKZkZwVMUL8RlkHIUIVpJT01eBYzHGhXvio5wDjBL7nGv%0APuNUAp6Zc5Bnlq7n+7/I5cPNxz/zeEOjhx/9aj0FRdUA1Dd4+PHvNvHM0vWcKKgEYP/hUlaudmYV%0As4bG0N2SgHcSw3AfSJh2wOkwRJc6BXwhJTPjQUnAhWifJOFCtCE9Nflcemryd7GWMwyIFR3aY2Ce%0Auc+9qnKAUaqcuP7egyUcOFrGj74zi2e+lUJp+YWrkR05UcFzv9nImZLa89t27ytm8sQBPLpwEh9u%0APoFpmqxae4Tb543s7vABOFWQWHvpvURHlUQPHefD1eh0HKLTebEmuo9PyczIcjoYIfydJOFCXER6%0AanIeMA34JtbM/oBi4Dt9vzu7LsGocGxFit37ihkyMJZf/3k7v/zjVpInJF7weJPHy3cXTyNpQMz5%0AbRHhITQ2+Whs8hIeFsLGHQVMvW4gYaHu7g4f08R79Piga7v9wj2ZYfQ72XvcDqfDEJ1qLZCckpnx%0ArymZGVVOByNEIJAkXIhLSE9N9qanJv8euAarVjwgljlw4Tv5gPsdX7xRNdzJOKprGjl6soJvPTqF%0AR9Ou44VX8mg5F0WN7EvfPpEXHDNB9aOyuoE1G49xS8owduwuZNigWP782i6y3u/ekpSmppCPGxvD%0AErr1okHgWJ9JsU7HIDrFMeC+lMyMm1IyM3Y7HYwQgUSScCE6KD01uSQ9NfkJYDKw3ul4LsaF99iD%0A7qyQOKNmsNOxxESHMWlsP0JCXCQNiCE0xE1VzcUrEVwugy/fO4EnvpTMprwCbp87kjdXHWTh58dS%0AUlZHYXH3NV48dXqAjOp1AY87bEJFRP99Tschrtg54IfAtSmZGdJ0R4grIEm4EJcpPTV5Z3pq8hys%0ABj+nnI6nNTfew4vcWVG9jFq/WH1CjYpn175iTNOkvLKehkYPvaLDOnRsZXUDhWdqGDu6L41NXlwu%0AA8MwaGjonvmypol59Njga7rlYkFI95te6nQM4rKZwD8AlZKZ8eOUzIx6pwMSIlCFOB2AEIEqPTX5%0AtcXZ+SuB/wCWABEOh0QIHv2Qe2XfKKPBb8onkicksv9QKT/85Xp8pskjCyexOb+A+gYPt6QMv+ix%0Ab713gLtvHwPA/NnD+dkLW0iIj2TooO6pZPB43HvqG8JlTfUuUhMWP7nRFV4e5mvoc+m9hR/YDnwr%0AJTPjYi3phRAdJOuE9wBKqRHAL4G+QCiwC/ie1rpaKTUUuE5rnaWUWgs8rrXef4XX6QUcAkZprWta%0AbP8IWKi1/kyxrlLqR0CR1vp/W21/Q2v9xcu49nDgNa21Xzb5WJydPxT4T+BLQPfPHgRCadq7yL0y%0AKcJolKX0OsnxEwNz9+wbM9fpOHqypMoDudee3SSvsX8rAr4PvJySmSFJgxCdRMpRApxSKhJYCfxC%0Aaz1Pa50CbAVetXe5GeiULn9a62ogC6vFe/P1JwPlbSXglzhXhxPwQJCemnwiPTX5X4BJwJvdff0w%0AGj9+2J05WBLwznXk2GDHVpUJFoWxo0eaATLZOQjVAP8NXJOSmfGSJOBCdC4pRwl8dwK5WuutzRu0%0A1q8opZ5QSo3CKpWIUkptsh9+Vik1AIgGHtRaH1FK/RSYjTWC+yut9Qp71LwYiAc+p7VuLsJNB34K%0AvGzffxT4E4BS6n7gu1hrxW7QWv+Hvc9d9mN9gR/ao/JFWutEpdR04DdYbwgLgEXAu9gj9kqpx4HE%0AFtdDKXUf8K9Yo/4mcA8wAfg50Aj8SWvtSIvk9NTkvcAXF2fnT8d6nW7q6mtG0LDzIffK0WGGJ+bS%0Ae4uO8njce2vrIv2iu+jhk9s5cnI7AF6fh/Kq09x767OEhVqrypRWnCBvbxaYJhHhvUi54SF8po/c%0A7X/B6/UwbdK99IlNorjsKGfLjjJ+9M1OPp0LmIZrSGGv0duSqg9NczoWcd454AXg+ZTMjBKngxGi%0Ap5KR8MA3EjjcxvajwBDgZ8A/tdYr7e3vaK1vxkp071NK3QGM0FrPwkoYn1ZKNY+mvqq1nt8iAcdO%0A9uOVUkOUUuHAfOANpVQ8VjnGLfa5BimlbrUPK9Ba3wJ8G3iiVZx/BB7VWk8H3gE6sh7zNcCd9nX2%0AAp+zt0dorWc7lYC3lJ6avDU9NflmrNjyuuo6UdTteNidqSQB73yFZxL8ptPfqCFTufXGJ7n1xieJ%0AjxvMlPF3n0/ATdNk6+7XmXldGrelfIOk/mM5V1dO4dkDDB4wnqkTv8jhE9swTRN9dD1jR8x2+Nl8%0A1uG+yY6UcInPqAOWAiNSMjO+Jwm4EF1LkvDAVwAMb2P7aOBEG9ubE8IiIAqYCEy2R75XYY0uN59P%0At3PNF4GHsUagV2qtG+3r9QOy7XONA5o/ym99zZYStdb7ALTWL2qtW3enNNq4fjHwilLqJazyj9BL%0AxOuY9NTkHGAqsBC4olr89sRwbtsi98qJIYY38tJ7i8t15OiQ4U7H0FppxUkqq4sYM+zTqRHV584S%0AFhrFviPrWL3pDzQ01hIb05/QkDA8via83iZCQsI4VvARgxMn4HaHXuQKzmh0RybXhMYdczqOIFaP%0A9YnkiJTMjH+TVvNCdA9JwgNfJnCrUur8R7lKqa8CJVrrI1i1li3/n1vX9O0HPtRaz8OqH1/OpyPr%0A7dVp/h0rAX8IuxQFa+T9JHCrfa7fA1vauWZLp5VSY+y4v6eUugfrD0Lz8nrJLXdWSsVhjbg/AHwV%0Aa+SmOVH3y7rS9NRkMz01eQUwHrgf2Hm154ylevOD7qwb3IYv/KoDFJ/h9boO1JyLGuZ0HK19cmgN%0AE6+57YJt9Y3nKCk/hhqewi0zvs6Z0oMUlRwkMWEM9Q01HDyxmdFDZ3Cy6GP6xCaxdffrfHLoQ4ee%0AQTsMwzjQb8Zxp8MIQg1Yv6tHpmRmfCclM+OM0wEJEUykJjzAaa1rlFILgF8rpfpi/Z/uxlrDGuBj%0ArBKT1iPMzbKAeUqp9UAM8Ka9qsrFrlmulNqPNYp90N52Vin1KyBXKeXG6qK2vANP4evAX5RSPqAQ%0AazSmAfiDUuoE1kh/S1XARmAz4MFqJZ+E9SbAr6WnJvuA14HXF2fn3wk8Dcy83PP0oXLj/e53Z7gM%0AUz7C7yJnivsWYpU9+Y3Gpjqqas6SmDD6gu3hYdHERCcQ12sAAAP7jaW04hSJCWOYMv4uAPYcWsPY%0AEbPZc/B9pky4h4/1e1TVnCU2pl+3P4/2lEcmXu8xQs6FmJ5op2MJAo3An4H/TsnMaP07VgjRTWSJ%0AQiEctDg7/2asZLxDM+USKFt/r/u9FMOQT7G60vpNyYerqmP8amWUU0WfUFRykCkT7r5gu9fnIevD%0An3PLjK/TKzqBdTteZtSQaQwaYM0prW+o5qN97zDz+gfI3f4SM65LY/eB9xg1ZBrxcYOceCrtGla2%0Ae/3osnz/K1rvORqwJrn/JCUz46TDsQgR9GQkXAgHpacmfwB8sDg7fyZWMn5ne/sO4Oy6u93vzzaM%0ANuvkRSfxeo0j/paAA1SdKyYmKv78/aMF+Xg8jYwZNoMZ1y1kY/4I8J8GAAAQFElEQVQ/MDHp12f4%0A+QQcYM/BNUwYMx+AMcNu5MOt6URF9qZPrF80VL3Ayd7jBowua+9DO3EVioFlwDIpORHCf8hIuBB+%0AZHF2/kTgO1j19ufrvQcbhbmfd6+VhibdoOhM39y8nePltXbIdaff351Qe2qS03H0EB8Dvwb+mZKZ%0A0eB0MEKIC0kSLoQfWpydPwB4EnhiuHHqk9vd6+c5HFLQ2Ljlel1RGdv+pAjRpSIbKzffeOLNy54r%0AIc4zgWzg1ymZGWucDkYI0T5JwoXwY8+9+3bYne7cRcA3geudjqen8/mME++unj3U6TiCmmk2pRxf%0AURrhqU10OpQAcw54BfhtSmbGAaeDEUJcmiThQgSIvJwls7GS8XuwupuKTlZ8tk/u9vyJUorisP41%0Ax9ZOLFo7z+k4AsQp4H+AP6VkZpQ7HYwQouMkCRciwOTlLBkCPGrfZNS2E23ZPumT0rLe452OI+iZ%0AvjM3Hf5bvAvT/zoL+Y8NWK3lX0/JzPA4HYwQ4vJJEi5EgMrLWeICbgMWAwv4tHOouAI+H6ffXT17%0AIBiy+owfGHN22+ahlXulNvxCxVglJy+mZGb4XYdgIcTlkSRciB4gL2fJAOArwGP4WZOZQFFSGrdu%0A647r5jgdh7CEeBt2zz36qqySYnUCfg+ruU5WSmZGk8PxCCE6iSThQvQweTlL5mCNjt8LRDocTsDY%0Aljdh99mSeEn6/MiUk2/ruIaSYF2p5gDWqPdfUzIzTjkdjBCi80kSLkQPlZezJA4rEX8IuAmky2Z7%0ATJPi7JzZCWDIa+RHetWXrJ926u1g6qBZAbwGvJKSmbHF6WCEEF1LknAhgkBezpKBQBpWQj7V4XD8%0ATnl57LpN266XUhR/Y5q1c46+2hTqa4xzOpQu1ATkYI16r5SmOkIED0nChQgyeTlLRmMl4w8CYx0O%0Axy/s+GjcR2eKE25wOg7xWYMq9+eOPbulpy0bWY+VeGdgJd4VDscjhHCAJOFCBLG8nCXJWMn4F4GR%0ADofjCNOkNDtndm8wZO11P2SY3uM3Hf7bUAMCfdWac8C7wOvAOymZGTUOxyOEcJgk4UIIAPJylkwC%0A7rZvQTMqXFEZs2HjluRZTsch2je+aN2OxJojU5yO4wpUAVlYI96rUjIz6hyORwjhRyQJF0J8Rl7O%0AkqHAXVgJ+RwgxNmIus5Hu8fuOF3YPxATvKAR7jm3fdaxFYEyl6EMyMQa8X4/JTOj0eF4hBB+SpJw%0AIcRF5eUs6QN8Hishvw2IcTaizmOaVL67elaUabqk0ZE/M03fjBNvnopuqvLXDrH7sGq83wbWSgdL%0AIURHSBIuhOiwvJwlYUAKcLt9C+h1tauqozau3zQlxek4xKXF1xbk3nB6tb9M0CwF3sdKvHNkHW8h%0AxJWQJFwIccXycpYkYY2O32LfBjob0eXZvWfMtpMFA6c5HYfoANOsmHfk7+Fu0+tEA6omYBN20g3k%0Ap2Rm+ByIQwjRg0gSLoToNHk5S8bxaUI+D/Db9Z1Nk5pV76eE+HzuCKdjER0zomznhpFlO7trEq3m%0A06R7bSCtZqKUGg7sBvJbbP5Aa/1cG/sOBa7TWmcppX4D/EprfaKT43kcSNRa/8i+nwUsBZYDe7FW%0AvgkFfqO1Xt6Z1xbCn/XYyVZCiO43+bbn92L9Uf19Xs4SNzCZT5PyFMBvEt5ztZEf+3zumU7HITru%0AeO/xCSPLdnbFqU2spHszsAFrQmWnJqIO2Ku1nteB/W7G6heQpbX+dteGdD7pb35tP9BaP2BvjwFy%0AlVIHtNZd8p8shL+RJFwI0SUm3/a8F9hm336al7MkAqtb51Rgin0bjUPrPx87nuTEZcVV8LlCx5ZG%0AJu3pW3d6wlWeqgbr+3ITVuK9JSUzo+yqA/RjSik38EdgCFbZ2ErgWeA/gCil1Cbgu8DjQAnwTyAc%0A683JzVrr0UqpY8BYrXW9UupnwH6t9ctKqZ8CswE31kj6CqXULOC3QDngAbbYoXweeKd1fFrrGqXU%0AH4H7lFK9gZ8DjcCfgCLgx1hNjkqBR4GXgJ9orXcopfYD39dav6GUygH+xd5/NBBpx7EV+LvWepr9%0AevwfsFRrve0qX1ohrpgk4UKIbjH5tufrgfX2DYC8nCW9sUbLp7S4De/qWEyTulOnEwN6UmmwOtBv%0AWtXME29d7mGHsZLt5qT745TMDG9nx+Znximl1ra4/zSwRWv9VaVUBHBKa/0DO5keq7VeqZT6bot9%0A39Ja/0EpdSvWvI82KaXuAEZorWfZ592ilFoNLAPu1VofUEota3HITcCXgBltnO4MkGz/O0JrPV0p%0AZQBHgFla6wKl1LeAHwBvAncopUqBBmC+UmoN1qdtVVhLq87A+pTjNjuOOqXUOKykfoQk4MJpkoQL%0AIRwz+bbnK4A19g2AvJwlCVyYlE8FOnXYuq4uYrfX657emecU3aM2NG5KgzvybLi3rl87u1QBO7GS%0A7c3A5pTMjOJuC9B/XFCOopSKBb6slLoJ6zUKv8ix1wKv2P9e384+zZ9gTQQmt0j4Q7HeSA/QWh+w%0At20ERiulogCfPZLe1jmHAc0rzWj7awJQpbUusO+vA/4b+AnWeuwlWKPm3wXuwCqrqVZKfRtrFD0W%0A+Lt9bDrwCFY5TPM2IRwjSbgQwq9Mvu35EmCVfQMgL2fJQC5MyqcA7SVhl3T85EBZxzlQGUbYwYSp%0AeyecWTcXOIaVcO+ybzuBYymZGbLiwGc9AlRorb+ulBoNfM0eZfYBrlb77gFmYr2eLUes64GBdlnK%0A9Vjro+8HPtRaf00p5QJ+iPXJQ4FS6lqt9T6sn9lyYD4t3nC3ZL9JWAzch1Uu07z6TAkQq5QaqLUu%0ABOYCB7TW5UqpWiAN+KJ93LeAh5VSA4HJWut77NH5k0qpv2E1UPo3rJKW+y/r1ROiC0gSLoTwe5Nv%0Ae74Qq/13VvM2u6tnc2J+PXAN1gic+2LnMk0aT5waOLHLghVdoQQrMfwE2FMd3ncXsDclM6PS2bAC%0Ayhrgn0qpmVjlGwexPmH6GHhaKdVyJZWfAX9TSi0ETmMt0QjwCyAb681Pub0tC5inlFqP1cjrTXsk%0A+uvAX5VSVUC1vf+dQMsVWm62R9C9WPnIs1prbSfRAGitTaXUYuANpZTPPs8j9sOZwL9orcuUUu8B%0AT2qtD9tvLhLtOncv8EuttQfwKKXWAf201j16DoAIDLJEoRCix8jLWRIKjMJKyK8BxrT4dxJAXX3Y%0A9g9yZwRKC/RgUotV+3u4xW0/8MkzSxeccTKwYKOUSgXOaq23K6XmY016vNnpuDqDUuoFIENr/YHT%0AsQghI+FCiB5j8m3PN2ElbvtbP5aXsyQGGHP8RNIQYBwwAhhpfx2KVcsqulYJFybZ52/PLF1Q6GRg%0A4gJHgb8opTxYnyx90+F4OoW9ckqJJODCX8hIuBAi6D33VJYbGIxVzpKEVZPa1q23QyH6Ow/WyhZF%0AQGGLW/P9Y8CRZ5YuqHIqQCGE8DeShIugoJSax4Xd2cKBJ7TWH13GOYYDr2mtZ7TYlgg8o7V+8ipi%0AWws8rrXeb9+PwFp/d/iVnrPFuUOA1VjP906tdXkb+xRprROv9lrB4LmnsiJoOzlPxErQ49q4XWwV%0ACn9kYq2jXWnfqlr8u5i2k+ySZ5YukDbuQghxGaQcRQSTlt3ZbgP+C6txxBXTWhcBV5yAd4MkIFZr%0APdnpQHqCZ5YuqMf6qP5oR4957qmscD5NyGP5bJIegVUK0/oW1s725psLa9JZWzcP1uS7xja+1nNh%0AYt3y35VAtSTUQgjR9SQJF8GqD9aoHkqpuVid41xYs/sfshs7/AC4G+vnZBnwnr2/G3gZa6WG17BH%0Ax5VSu4FcYBLWaOJdWAnOC1greBRh1R8v0Fof60iQ9ij5TmACVgJ3P9bH/suxErgo4GmtdY5S6htY%0AS3VFY9Xe3gP8LzDG7kT378CLQF/79N/UWn9sXycOyAeu0Vp7lVI/B/K01ss79nKK9jyzdEED1vda%0AMK5VLYQQoh2t1wYVoie7WSm1Vim1Gavl8Wv29vHAw3ZjizeA+5VSN2A1fpgOTMNaXcPASsj/AWzW%0AWv+s1fljgVe11nOBAvv4LwB97VbJj2G1jO6IlnVi27TW87HKSh7EWv0jAVhg3w+x1+ftC8zXWk+3%0A45yKNUq/V2v9deD7wBqt9U3A17DeWACgta4ENgCfs99k3AFcdltCIYQQQnSMjISLYNKyHEUBm5VS%0Ag7AS5t8ppWqAQVjd3RRW8tv88f5Tdk34dVij2zHtXKO5xvwkVpnBcKyufWitzyqlPrNqB1DHhXXD%0AMfa2ts6ZqLX+xB7ZfhWrLOF3WmufUqoReNV+HoP57GofE7HeiKTZ9+NbPZ6OtQqCC3hfa93YznMU%0AQgghxFWSkXARrFquO5yO1fDhEazGFAbWEnfJSimXUipUKdU8uTEPq+HEl5RSk9o4b+uZzs2d51BK%0A9cEaUW8tH7i3xf07gO3tnVMpNRHopbW+E/gK8Hs7lru11mnA/8P62Ta40H7g1/aI/0JatW3WWm/A%0AGmV/DKtsRQghhBBdRJJwEUyay1HWADnAd7XWdVjJ6Hql1EagF5Cktd6J1TZ9I1aZxj+wJrZhH/ME%0A8FcuvfLFO0CJ3bntRayGJE2t9vk5Vt12vh3DQuB7FznnQawOdeuAFcAzwCHgnH38aqwVK5JaHfcT%0AYKFdZ74K6w1Ca//AHm2/xPMSQgghxFWQJQqF6EJKqbHA9Vrr15RSfbEmcw7TWjc4HFqblFJLgFKt%0A9V+cjkUIIYToyaQmXIiudRL4uVLq21id577nxwn4y1ij5wscDkUIIYTo8WQkXAghhBBCiG4mNeFC%0ACCGEEEJ0M0nChRBCCCGE6GaShAshhBBCCNHNZGKmEEL0YEqpEcAvsTqqhgK7sJbA/D3wmtZ6Vav9%0Avwa8pLVuvZSmEEKITiQj4UII0UMppSKBlcAvtNbztNYpwFasbqvt+T7WSj5CCCG6kKyOIoQQPZRS%0A6j5gntb6G622bwE0EAvE2bcngInAC8AqrfXdSqmfArOxkvJfaa1X2M2eioF44F+BvwAerEGdh7TW%0AJ7vjuQkhRKCTkXAhhOi5RgKH29h+FJgL5Gmtb8YqTXlEa/0iUAQ8oJS6AxihtZ4F3AQ8rZTqbR//%0AqtZ6PjAf2GZ/fRYrmRdCCNEBkoQLIUTPVQAMb2P7aGAdkGffLwKiWu0zEZhsj3yvwqonbz6Xtr++%0ACFTYj38Da0RcCCFEB0gSLoQQPVcmcKtSalrzBqXUV4ESwAe0VY/ow/rbsB/4UGs9D7gZWM6no+o+%0A++tdwHqt9S3ACqwJn0IIITpAknAhhOihtNY1wALgB0qpjUqprcB04MGLHLYeyAaygBql1HqsEXNT%0Aa13dat8dwHNKqQ+Ax7HKWoQQQnSATMwUQgghhBCim8lIuBBCCCGEEN1MknAhhBBCCCG6mSThQggh%0AhBBCdDNJwoUQQgghhOhmkoQLIYQQQgjRzSQJF0IIIYQQoptJEi6EEEIIIUQ3kyRcCCGEEEKIbvb/%0AAeWwyC12MGBV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 name="コンテンツ プレースホルダー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25820"/>
            <a:ext cx="8229600" cy="3874723"/>
          </a:xfrm>
        </p:spPr>
      </p:pic>
      <p:sp>
        <p:nvSpPr>
          <p:cNvPr id="3" name="スライド番号プレースホルダー 2"/>
          <p:cNvSpPr>
            <a:spLocks noGrp="1"/>
          </p:cNvSpPr>
          <p:nvPr>
            <p:ph type="sldNum" sz="quarter" idx="12"/>
          </p:nvPr>
        </p:nvSpPr>
        <p:spPr/>
        <p:txBody>
          <a:bodyPr/>
          <a:lstStyle/>
          <a:p>
            <a:fld id="{C08C3E06-5DBC-4283-A18E-E9FC5D272F75}" type="slidenum">
              <a:rPr kumimoji="1" lang="ja-JP" altLang="en-US" smtClean="0"/>
              <a:t>44</a:t>
            </a:fld>
            <a:endParaRPr kumimoji="1" lang="ja-JP" altLang="en-US"/>
          </a:p>
        </p:txBody>
      </p:sp>
    </p:spTree>
    <p:extLst>
      <p:ext uri="{BB962C8B-B14F-4D97-AF65-F5344CB8AC3E}">
        <p14:creationId xmlns:p14="http://schemas.microsoft.com/office/powerpoint/2010/main" val="1569649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事故車種の分布</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7012"/>
            <a:ext cx="8229600" cy="4284316"/>
          </a:xfrm>
        </p:spPr>
      </p:pic>
      <p:sp>
        <p:nvSpPr>
          <p:cNvPr id="3" name="スライド番号プレースホルダー 2"/>
          <p:cNvSpPr>
            <a:spLocks noGrp="1"/>
          </p:cNvSpPr>
          <p:nvPr>
            <p:ph type="sldNum" sz="quarter" idx="12"/>
          </p:nvPr>
        </p:nvSpPr>
        <p:spPr/>
        <p:txBody>
          <a:bodyPr/>
          <a:lstStyle/>
          <a:p>
            <a:fld id="{C08C3E06-5DBC-4283-A18E-E9FC5D272F75}" type="slidenum">
              <a:rPr kumimoji="1" lang="ja-JP" altLang="en-US" smtClean="0"/>
              <a:t>45</a:t>
            </a:fld>
            <a:endParaRPr kumimoji="1" lang="ja-JP" altLang="en-US"/>
          </a:p>
        </p:txBody>
      </p:sp>
    </p:spTree>
    <p:extLst>
      <p:ext uri="{BB962C8B-B14F-4D97-AF65-F5344CB8AC3E}">
        <p14:creationId xmlns:p14="http://schemas.microsoft.com/office/powerpoint/2010/main" val="1347896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6">
            <a:extLst>
              <a:ext uri="{FF2B5EF4-FFF2-40B4-BE49-F238E27FC236}">
                <a16:creationId xmlns:lc="http://schemas.openxmlformats.org/drawingml/2006/lockedCanvas" xmlns:a16="http://schemas.microsoft.com/office/drawing/2014/main" xmlns="" id="{3676E1C6-2829-43C2-BC20-5D1BEAB55E7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041" y="2133180"/>
            <a:ext cx="4263347" cy="2735979"/>
          </a:xfrm>
          <a:prstGeom prst="rect">
            <a:avLst/>
          </a:prstGeom>
        </p:spPr>
      </p:pic>
      <p:pic>
        <p:nvPicPr>
          <p:cNvPr id="11" name="コンテンツ プレースホルダー 13">
            <a:extLst>
              <a:ext uri="{FF2B5EF4-FFF2-40B4-BE49-F238E27FC236}">
                <a16:creationId xmlns:lc="http://schemas.openxmlformats.org/drawingml/2006/lockedCanvas" xmlns:a16="http://schemas.microsoft.com/office/drawing/2014/main" xmlns="" id="{ADFB9E41-35A5-4C7D-B38C-C551A11BA0CA}"/>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645025" y="2132106"/>
            <a:ext cx="4265021" cy="2737053"/>
          </a:xfrm>
          <a:prstGeom prst="rect">
            <a:avLst/>
          </a:prstGeom>
        </p:spPr>
      </p:pic>
      <p:sp>
        <p:nvSpPr>
          <p:cNvPr id="2" name="タイトル 1"/>
          <p:cNvSpPr>
            <a:spLocks noGrp="1"/>
          </p:cNvSpPr>
          <p:nvPr>
            <p:ph type="title"/>
          </p:nvPr>
        </p:nvSpPr>
        <p:spPr/>
        <p:txBody>
          <a:bodyPr/>
          <a:lstStyle/>
          <a:p>
            <a:r>
              <a:rPr kumimoji="1" lang="ja-JP" altLang="en-US" dirty="0" smtClean="0"/>
              <a:t>被害者の有無の偏在性</a:t>
            </a:r>
            <a:endParaRPr kumimoji="1" lang="ja-JP" altLang="en-US" dirty="0"/>
          </a:p>
        </p:txBody>
      </p:sp>
      <p:sp>
        <p:nvSpPr>
          <p:cNvPr id="3" name="コンテンツ プレースホルダー 2"/>
          <p:cNvSpPr>
            <a:spLocks noGrp="1"/>
          </p:cNvSpPr>
          <p:nvPr>
            <p:ph idx="1"/>
          </p:nvPr>
        </p:nvSpPr>
        <p:spPr>
          <a:xfrm>
            <a:off x="457200" y="5168229"/>
            <a:ext cx="8229600" cy="1525135"/>
          </a:xfrm>
        </p:spPr>
        <p:txBody>
          <a:bodyPr>
            <a:normAutofit/>
          </a:bodyPr>
          <a:lstStyle/>
          <a:p>
            <a:r>
              <a:rPr kumimoji="1" lang="ja-JP" altLang="en-US" sz="2400" dirty="0" smtClean="0"/>
              <a:t>事故数が多いマンハッタンでは、歩行者を巻き込んだ事故が多発している</a:t>
            </a:r>
            <a:endParaRPr kumimoji="1" lang="en-US" altLang="ja-JP" sz="2400" dirty="0" smtClean="0"/>
          </a:p>
          <a:p>
            <a:pPr marL="0" indent="0">
              <a:buNone/>
            </a:pPr>
            <a:r>
              <a:rPr lang="ja-JP" altLang="en-US" sz="2400" dirty="0" smtClean="0"/>
              <a:t>→歩行者の被害者を減らす対策が必要では？</a:t>
            </a:r>
            <a:endParaRPr lang="en-US" altLang="ja-JP" sz="2400" dirty="0"/>
          </a:p>
          <a:p>
            <a:endParaRPr kumimoji="1" lang="en-US" altLang="ja-JP" sz="2400" dirty="0" smtClean="0"/>
          </a:p>
        </p:txBody>
      </p:sp>
      <p:sp>
        <p:nvSpPr>
          <p:cNvPr id="4" name="テキスト プレースホルダー 5"/>
          <p:cNvSpPr>
            <a:spLocks noGrp="1"/>
          </p:cNvSpPr>
          <p:nvPr/>
        </p:nvSpPr>
        <p:spPr>
          <a:xfrm>
            <a:off x="457200" y="847792"/>
            <a:ext cx="4040188" cy="85301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kumimoji="1" sz="2400" b="1"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kumimoji="1"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kumimoji="1"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9pPr>
          </a:lstStyle>
          <a:p>
            <a:r>
              <a:rPr kumimoji="1" lang="ja-JP" altLang="en-US" dirty="0"/>
              <a:t>負傷者</a:t>
            </a:r>
          </a:p>
        </p:txBody>
      </p:sp>
      <p:sp>
        <p:nvSpPr>
          <p:cNvPr id="5" name="テキスト プレースホルダー 7"/>
          <p:cNvSpPr>
            <a:spLocks noGrp="1"/>
          </p:cNvSpPr>
          <p:nvPr/>
        </p:nvSpPr>
        <p:spPr>
          <a:xfrm>
            <a:off x="4645026" y="847792"/>
            <a:ext cx="4041775" cy="85301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kumimoji="1" sz="2400" b="1"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kumimoji="1"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kumimoji="1"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kumimoji="1" sz="1600" b="1" kern="1200">
                <a:solidFill>
                  <a:schemeClr val="tx1"/>
                </a:solidFill>
                <a:latin typeface="+mn-lt"/>
                <a:ea typeface="+mn-ea"/>
                <a:cs typeface="+mn-cs"/>
              </a:defRPr>
            </a:lvl9pPr>
          </a:lstStyle>
          <a:p>
            <a:r>
              <a:rPr lang="ja-JP" altLang="en-US" dirty="0"/>
              <a:t>死者</a:t>
            </a:r>
            <a:endParaRPr kumimoji="1" lang="ja-JP" altLang="en-US" dirty="0"/>
          </a:p>
        </p:txBody>
      </p:sp>
      <p:sp>
        <p:nvSpPr>
          <p:cNvPr id="8" name="ドーナツ 7"/>
          <p:cNvSpPr/>
          <p:nvPr/>
        </p:nvSpPr>
        <p:spPr>
          <a:xfrm>
            <a:off x="6372200" y="2276872"/>
            <a:ext cx="1152128" cy="2816760"/>
          </a:xfrm>
          <a:prstGeom prst="donut">
            <a:avLst>
              <a:gd name="adj" fmla="val 71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8"/>
          <p:cNvSpPr/>
          <p:nvPr/>
        </p:nvSpPr>
        <p:spPr>
          <a:xfrm>
            <a:off x="1979712" y="2852935"/>
            <a:ext cx="1080120" cy="2279263"/>
          </a:xfrm>
          <a:prstGeom prst="donut">
            <a:avLst>
              <a:gd name="adj" fmla="val 71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スライド番号プレースホルダー 5"/>
          <p:cNvSpPr>
            <a:spLocks noGrp="1"/>
          </p:cNvSpPr>
          <p:nvPr>
            <p:ph type="sldNum" sz="quarter" idx="12"/>
          </p:nvPr>
        </p:nvSpPr>
        <p:spPr/>
        <p:txBody>
          <a:bodyPr/>
          <a:lstStyle/>
          <a:p>
            <a:fld id="{C08C3E06-5DBC-4283-A18E-E9FC5D272F75}" type="slidenum">
              <a:rPr kumimoji="1" lang="ja-JP" altLang="en-US" smtClean="0"/>
              <a:t>46</a:t>
            </a:fld>
            <a:endParaRPr kumimoji="1" lang="ja-JP" altLang="en-US"/>
          </a:p>
        </p:txBody>
      </p:sp>
    </p:spTree>
    <p:extLst>
      <p:ext uri="{BB962C8B-B14F-4D97-AF65-F5344CB8AC3E}">
        <p14:creationId xmlns:p14="http://schemas.microsoft.com/office/powerpoint/2010/main" val="1460461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35" y="1690689"/>
            <a:ext cx="9021565" cy="1872828"/>
          </a:xfrm>
          <a:prstGeom prst="rect">
            <a:avLst/>
          </a:prstGeom>
        </p:spPr>
      </p:pic>
    </p:spTree>
    <p:extLst>
      <p:ext uri="{BB962C8B-B14F-4D97-AF65-F5344CB8AC3E}">
        <p14:creationId xmlns:p14="http://schemas.microsoft.com/office/powerpoint/2010/main" val="4249336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 y="1690689"/>
            <a:ext cx="9144899" cy="2025859"/>
          </a:xfrm>
          <a:prstGeom prst="rect">
            <a:avLst/>
          </a:prstGeom>
        </p:spPr>
      </p:pic>
    </p:spTree>
    <p:extLst>
      <p:ext uri="{BB962C8B-B14F-4D97-AF65-F5344CB8AC3E}">
        <p14:creationId xmlns:p14="http://schemas.microsoft.com/office/powerpoint/2010/main" val="1890788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日時の偏在性</a:t>
            </a:r>
            <a:endParaRPr kumimoji="1" lang="ja-JP" altLang="en-US" dirty="0"/>
          </a:p>
        </p:txBody>
      </p:sp>
      <p:sp>
        <p:nvSpPr>
          <p:cNvPr id="5" name="コンテンツ プレースホルダー 4"/>
          <p:cNvSpPr>
            <a:spLocks noGrp="1"/>
          </p:cNvSpPr>
          <p:nvPr>
            <p:ph idx="1"/>
          </p:nvPr>
        </p:nvSpPr>
        <p:spPr>
          <a:xfrm>
            <a:off x="457200" y="1600201"/>
            <a:ext cx="3779837" cy="4525963"/>
          </a:xfrm>
        </p:spPr>
        <p:txBody>
          <a:bodyPr/>
          <a:lstStyle/>
          <a:p>
            <a:r>
              <a:rPr kumimoji="1" lang="en-US" altLang="ja-JP" dirty="0" smtClean="0"/>
              <a:t>3~4</a:t>
            </a:r>
            <a:r>
              <a:rPr kumimoji="1" lang="ja-JP" altLang="en-US" dirty="0" smtClean="0"/>
              <a:t>月と</a:t>
            </a:r>
            <a:r>
              <a:rPr kumimoji="1" lang="en-US" altLang="ja-JP" dirty="0" smtClean="0"/>
              <a:t>9~10</a:t>
            </a:r>
            <a:r>
              <a:rPr kumimoji="1" lang="ja-JP" altLang="en-US" dirty="0" smtClean="0"/>
              <a:t>月に事故が増加</a:t>
            </a:r>
            <a:endParaRPr kumimoji="1" lang="ja-JP"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038" y="1604798"/>
            <a:ext cx="4906963" cy="45275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C08C3E06-5DBC-4283-A18E-E9FC5D272F75}" type="slidenum">
              <a:rPr kumimoji="1" lang="ja-JP" altLang="en-US" smtClean="0"/>
              <a:t>49</a:t>
            </a:fld>
            <a:endParaRPr kumimoji="1" lang="ja-JP" altLang="en-US"/>
          </a:p>
        </p:txBody>
      </p:sp>
    </p:spTree>
    <p:extLst>
      <p:ext uri="{BB962C8B-B14F-4D97-AF65-F5344CB8AC3E}">
        <p14:creationId xmlns:p14="http://schemas.microsoft.com/office/powerpoint/2010/main" val="428160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ニューヨーク市の交通事情 </a:t>
            </a:r>
            <a:r>
              <a:rPr lang="en-US" altLang="ja-JP" dirty="0" smtClean="0"/>
              <a:t>-</a:t>
            </a:r>
            <a:r>
              <a:rPr lang="ja-JP" altLang="en-US" dirty="0" smtClean="0"/>
              <a:t>大通り</a:t>
            </a:r>
            <a:r>
              <a:rPr lang="en-US" altLang="ja-JP" dirty="0" smtClean="0"/>
              <a:t>-</a:t>
            </a:r>
            <a:endParaRPr kumimoji="1"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02" y="1290639"/>
            <a:ext cx="7734300" cy="4276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6" name="グループ化 15"/>
          <p:cNvGrpSpPr/>
          <p:nvPr/>
        </p:nvGrpSpPr>
        <p:grpSpPr>
          <a:xfrm>
            <a:off x="-108520" y="3140967"/>
            <a:ext cx="1765442" cy="3550789"/>
            <a:chOff x="-108520" y="3140967"/>
            <a:chExt cx="1765442" cy="3550789"/>
          </a:xfrm>
        </p:grpSpPr>
        <p:sp>
          <p:nvSpPr>
            <p:cNvPr id="3" name="ドーナツ 2"/>
            <p:cNvSpPr/>
            <p:nvPr/>
          </p:nvSpPr>
          <p:spPr>
            <a:xfrm rot="1949920">
              <a:off x="742522" y="3140967"/>
              <a:ext cx="914400" cy="2808312"/>
            </a:xfrm>
            <a:prstGeom prst="donut">
              <a:avLst>
                <a:gd name="adj" fmla="val 59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p:cNvSpPr txBox="1"/>
            <p:nvPr/>
          </p:nvSpPr>
          <p:spPr>
            <a:xfrm>
              <a:off x="-108520" y="5860759"/>
              <a:ext cx="1422184" cy="830997"/>
            </a:xfrm>
            <a:prstGeom prst="rect">
              <a:avLst/>
            </a:prstGeom>
            <a:noFill/>
          </p:spPr>
          <p:txBody>
            <a:bodyPr wrap="none" rtlCol="0">
              <a:spAutoFit/>
            </a:bodyPr>
            <a:lstStyle/>
            <a:p>
              <a:pPr algn="ctr"/>
              <a:r>
                <a:rPr kumimoji="1" lang="ja-JP" altLang="en-US" sz="2400" b="1" dirty="0" smtClean="0">
                  <a:solidFill>
                    <a:srgbClr val="FF0000"/>
                  </a:solidFill>
                </a:rPr>
                <a:t>自転車道</a:t>
              </a:r>
              <a:endParaRPr kumimoji="1" lang="en-US" altLang="ja-JP" sz="2400" b="1" dirty="0" smtClean="0">
                <a:solidFill>
                  <a:srgbClr val="FF0000"/>
                </a:solidFill>
              </a:endParaRPr>
            </a:p>
            <a:p>
              <a:pPr algn="ctr"/>
              <a:r>
                <a:rPr kumimoji="1" lang="ja-JP" altLang="en-US" sz="2400" b="1" dirty="0" smtClean="0">
                  <a:solidFill>
                    <a:srgbClr val="FF0000"/>
                  </a:solidFill>
                </a:rPr>
                <a:t>の普及</a:t>
              </a:r>
              <a:endParaRPr kumimoji="1" lang="ja-JP" altLang="en-US" sz="2400" b="1" dirty="0">
                <a:solidFill>
                  <a:srgbClr val="FF0000"/>
                </a:solidFill>
              </a:endParaRPr>
            </a:p>
          </p:txBody>
        </p:sp>
      </p:grpSp>
      <p:grpSp>
        <p:nvGrpSpPr>
          <p:cNvPr id="20" name="グループ化 19"/>
          <p:cNvGrpSpPr/>
          <p:nvPr/>
        </p:nvGrpSpPr>
        <p:grpSpPr>
          <a:xfrm>
            <a:off x="5947961" y="3440041"/>
            <a:ext cx="3358591" cy="2416327"/>
            <a:chOff x="5947961" y="3440041"/>
            <a:chExt cx="3358591" cy="2416327"/>
          </a:xfrm>
        </p:grpSpPr>
        <p:sp>
          <p:nvSpPr>
            <p:cNvPr id="6" name="ドーナツ 5"/>
            <p:cNvSpPr/>
            <p:nvPr/>
          </p:nvSpPr>
          <p:spPr>
            <a:xfrm rot="18695936">
              <a:off x="6894917" y="2493085"/>
              <a:ext cx="914400" cy="2808312"/>
            </a:xfrm>
            <a:prstGeom prst="donut">
              <a:avLst>
                <a:gd name="adj" fmla="val 98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7884368" y="5025371"/>
              <a:ext cx="1422184" cy="830997"/>
            </a:xfrm>
            <a:prstGeom prst="rect">
              <a:avLst/>
            </a:prstGeom>
            <a:noFill/>
          </p:spPr>
          <p:txBody>
            <a:bodyPr wrap="none" rtlCol="0">
              <a:spAutoFit/>
            </a:bodyPr>
            <a:lstStyle/>
            <a:p>
              <a:pPr algn="ctr"/>
              <a:r>
                <a:rPr lang="ja-JP" altLang="en-US" sz="2400" b="1" dirty="0" smtClean="0">
                  <a:solidFill>
                    <a:srgbClr val="FF0000"/>
                  </a:solidFill>
                </a:rPr>
                <a:t>バス</a:t>
              </a:r>
              <a:endParaRPr lang="en-US" altLang="ja-JP" sz="2400" b="1" dirty="0" smtClean="0">
                <a:solidFill>
                  <a:srgbClr val="FF0000"/>
                </a:solidFill>
              </a:endParaRPr>
            </a:p>
            <a:p>
              <a:pPr algn="ctr"/>
              <a:r>
                <a:rPr lang="ja-JP" altLang="en-US" sz="2400" b="1" dirty="0" smtClean="0">
                  <a:solidFill>
                    <a:srgbClr val="FF0000"/>
                  </a:solidFill>
                </a:rPr>
                <a:t>専用</a:t>
              </a:r>
              <a:r>
                <a:rPr lang="ja-JP" altLang="en-US" sz="2400" b="1" dirty="0">
                  <a:solidFill>
                    <a:srgbClr val="FF0000"/>
                  </a:solidFill>
                </a:rPr>
                <a:t>道路</a:t>
              </a:r>
              <a:endParaRPr kumimoji="1" lang="ja-JP" altLang="en-US" sz="2400" b="1" dirty="0">
                <a:solidFill>
                  <a:srgbClr val="FF0000"/>
                </a:solidFill>
              </a:endParaRPr>
            </a:p>
          </p:txBody>
        </p:sp>
      </p:grpSp>
      <p:grpSp>
        <p:nvGrpSpPr>
          <p:cNvPr id="22" name="グループ化 21"/>
          <p:cNvGrpSpPr/>
          <p:nvPr/>
        </p:nvGrpSpPr>
        <p:grpSpPr>
          <a:xfrm>
            <a:off x="4333250" y="1628800"/>
            <a:ext cx="2803877" cy="1246143"/>
            <a:chOff x="4333250" y="1628800"/>
            <a:chExt cx="2803877" cy="1246143"/>
          </a:xfrm>
        </p:grpSpPr>
        <p:sp>
          <p:nvSpPr>
            <p:cNvPr id="7" name="ドーナツ 6"/>
            <p:cNvSpPr/>
            <p:nvPr/>
          </p:nvSpPr>
          <p:spPr>
            <a:xfrm rot="18695936">
              <a:off x="4884256" y="1409537"/>
              <a:ext cx="914400" cy="2016411"/>
            </a:xfrm>
            <a:prstGeom prst="donut">
              <a:avLst>
                <a:gd name="adj" fmla="val 469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p:cNvSpPr txBox="1"/>
            <p:nvPr/>
          </p:nvSpPr>
          <p:spPr>
            <a:xfrm>
              <a:off x="5714943" y="1628800"/>
              <a:ext cx="1422184" cy="461665"/>
            </a:xfrm>
            <a:prstGeom prst="rect">
              <a:avLst/>
            </a:prstGeom>
            <a:noFill/>
          </p:spPr>
          <p:txBody>
            <a:bodyPr wrap="none" rtlCol="0">
              <a:spAutoFit/>
            </a:bodyPr>
            <a:lstStyle/>
            <a:p>
              <a:r>
                <a:rPr lang="ja-JP" altLang="en-US" sz="2400" b="1" dirty="0">
                  <a:solidFill>
                    <a:srgbClr val="FF0000"/>
                  </a:solidFill>
                </a:rPr>
                <a:t>路上</a:t>
              </a:r>
              <a:r>
                <a:rPr lang="ja-JP" altLang="en-US" sz="2400" b="1" dirty="0" smtClean="0">
                  <a:solidFill>
                    <a:srgbClr val="FF0000"/>
                  </a:solidFill>
                </a:rPr>
                <a:t>駐車</a:t>
              </a:r>
              <a:endParaRPr kumimoji="1" lang="ja-JP" altLang="en-US" sz="2400" b="1" dirty="0">
                <a:solidFill>
                  <a:srgbClr val="FF0000"/>
                </a:solidFill>
              </a:endParaRPr>
            </a:p>
          </p:txBody>
        </p:sp>
      </p:grpSp>
      <p:grpSp>
        <p:nvGrpSpPr>
          <p:cNvPr id="19" name="グループ化 18"/>
          <p:cNvGrpSpPr/>
          <p:nvPr/>
        </p:nvGrpSpPr>
        <p:grpSpPr>
          <a:xfrm>
            <a:off x="3275855" y="3396078"/>
            <a:ext cx="3457475" cy="2768646"/>
            <a:chOff x="3275855" y="3396078"/>
            <a:chExt cx="3457475" cy="2768646"/>
          </a:xfrm>
        </p:grpSpPr>
        <p:sp>
          <p:nvSpPr>
            <p:cNvPr id="12" name="ドーナツ 11"/>
            <p:cNvSpPr/>
            <p:nvPr/>
          </p:nvSpPr>
          <p:spPr>
            <a:xfrm>
              <a:off x="3275855" y="3396078"/>
              <a:ext cx="3457475" cy="2171285"/>
            </a:xfrm>
            <a:prstGeom prst="donut">
              <a:avLst>
                <a:gd name="adj" fmla="val 38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p:cNvSpPr txBox="1"/>
            <p:nvPr/>
          </p:nvSpPr>
          <p:spPr>
            <a:xfrm>
              <a:off x="3578105" y="5703059"/>
              <a:ext cx="2629246" cy="461665"/>
            </a:xfrm>
            <a:prstGeom prst="rect">
              <a:avLst/>
            </a:prstGeom>
            <a:noFill/>
          </p:spPr>
          <p:txBody>
            <a:bodyPr wrap="none" rtlCol="0">
              <a:spAutoFit/>
            </a:bodyPr>
            <a:lstStyle/>
            <a:p>
              <a:r>
                <a:rPr kumimoji="1" lang="ja-JP" altLang="en-US" sz="2400" b="1" dirty="0" smtClean="0">
                  <a:solidFill>
                    <a:srgbClr val="FF0000"/>
                  </a:solidFill>
                </a:rPr>
                <a:t>大規模な一方通行</a:t>
              </a:r>
              <a:endParaRPr kumimoji="1" lang="ja-JP" altLang="en-US" sz="2400" b="1" dirty="0">
                <a:solidFill>
                  <a:srgbClr val="FF0000"/>
                </a:solidFill>
              </a:endParaRPr>
            </a:p>
          </p:txBody>
        </p:sp>
      </p:grpSp>
      <p:sp>
        <p:nvSpPr>
          <p:cNvPr id="9" name="正方形/長方形 8"/>
          <p:cNvSpPr/>
          <p:nvPr/>
        </p:nvSpPr>
        <p:spPr>
          <a:xfrm>
            <a:off x="3852694" y="6223786"/>
            <a:ext cx="4572000" cy="646331"/>
          </a:xfrm>
          <a:prstGeom prst="rect">
            <a:avLst/>
          </a:prstGeom>
        </p:spPr>
        <p:txBody>
          <a:bodyPr>
            <a:spAutoFit/>
          </a:bodyPr>
          <a:lstStyle/>
          <a:p>
            <a:pPr fontAlgn="base"/>
            <a:r>
              <a:rPr lang="en-US" altLang="ja-JP" b="1" dirty="0"/>
              <a:t>Exclusive Pedestrian Signal Phase Treatments Study</a:t>
            </a:r>
          </a:p>
        </p:txBody>
      </p:sp>
      <p:grpSp>
        <p:nvGrpSpPr>
          <p:cNvPr id="18" name="グループ化 17"/>
          <p:cNvGrpSpPr/>
          <p:nvPr/>
        </p:nvGrpSpPr>
        <p:grpSpPr>
          <a:xfrm>
            <a:off x="1471073" y="3147801"/>
            <a:ext cx="1949573" cy="2955924"/>
            <a:chOff x="1471073" y="3147801"/>
            <a:chExt cx="1949573" cy="2955924"/>
          </a:xfrm>
        </p:grpSpPr>
        <p:sp>
          <p:nvSpPr>
            <p:cNvPr id="13" name="ドーナツ 12"/>
            <p:cNvSpPr/>
            <p:nvPr/>
          </p:nvSpPr>
          <p:spPr>
            <a:xfrm rot="1267622">
              <a:off x="2142451" y="3147801"/>
              <a:ext cx="1080667" cy="2171285"/>
            </a:xfrm>
            <a:prstGeom prst="donut">
              <a:avLst>
                <a:gd name="adj" fmla="val 38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p:cNvSpPr txBox="1"/>
            <p:nvPr/>
          </p:nvSpPr>
          <p:spPr>
            <a:xfrm>
              <a:off x="1471073" y="5642060"/>
              <a:ext cx="1949573" cy="461665"/>
            </a:xfrm>
            <a:prstGeom prst="rect">
              <a:avLst/>
            </a:prstGeom>
            <a:noFill/>
          </p:spPr>
          <p:txBody>
            <a:bodyPr wrap="none" rtlCol="0">
              <a:spAutoFit/>
            </a:bodyPr>
            <a:lstStyle/>
            <a:p>
              <a:r>
                <a:rPr kumimoji="1" lang="ja-JP" altLang="en-US" sz="2400" b="1" dirty="0" smtClean="0">
                  <a:solidFill>
                    <a:srgbClr val="FF0000"/>
                  </a:solidFill>
                </a:rPr>
                <a:t>駐車スペース</a:t>
              </a:r>
              <a:endParaRPr kumimoji="1" lang="ja-JP" altLang="en-US" sz="2400" b="1" dirty="0">
                <a:solidFill>
                  <a:srgbClr val="FF0000"/>
                </a:solidFill>
              </a:endParaRPr>
            </a:p>
          </p:txBody>
        </p:sp>
      </p:grpSp>
      <p:sp>
        <p:nvSpPr>
          <p:cNvPr id="14" name="スライド番号プレースホルダー 13"/>
          <p:cNvSpPr>
            <a:spLocks noGrp="1"/>
          </p:cNvSpPr>
          <p:nvPr>
            <p:ph type="sldNum" sz="quarter" idx="12"/>
          </p:nvPr>
        </p:nvSpPr>
        <p:spPr>
          <a:xfrm>
            <a:off x="6121152" y="6356350"/>
            <a:ext cx="2133600" cy="365125"/>
          </a:xfrm>
        </p:spPr>
        <p:txBody>
          <a:bodyPr/>
          <a:lstStyle/>
          <a:p>
            <a:fld id="{C08C3E06-5DBC-4283-A18E-E9FC5D272F75}" type="slidenum">
              <a:rPr kumimoji="1" lang="ja-JP" altLang="en-US" smtClean="0"/>
              <a:t>5</a:t>
            </a:fld>
            <a:endParaRPr kumimoji="1" lang="ja-JP" altLang="en-US"/>
          </a:p>
        </p:txBody>
      </p:sp>
      <p:grpSp>
        <p:nvGrpSpPr>
          <p:cNvPr id="21" name="グループ化 20"/>
          <p:cNvGrpSpPr/>
          <p:nvPr/>
        </p:nvGrpSpPr>
        <p:grpSpPr>
          <a:xfrm>
            <a:off x="6146429" y="2178488"/>
            <a:ext cx="2845881" cy="2046271"/>
            <a:chOff x="6146429" y="2178488"/>
            <a:chExt cx="2845881" cy="2046271"/>
          </a:xfrm>
        </p:grpSpPr>
        <p:sp>
          <p:nvSpPr>
            <p:cNvPr id="15" name="曲折矢印 14"/>
            <p:cNvSpPr/>
            <p:nvPr/>
          </p:nvSpPr>
          <p:spPr>
            <a:xfrm rot="19935257">
              <a:off x="6146429" y="2397632"/>
              <a:ext cx="1392694" cy="1827127"/>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p:cNvSpPr txBox="1"/>
            <p:nvPr/>
          </p:nvSpPr>
          <p:spPr>
            <a:xfrm>
              <a:off x="7352117" y="2178488"/>
              <a:ext cx="1640193" cy="830997"/>
            </a:xfrm>
            <a:prstGeom prst="rect">
              <a:avLst/>
            </a:prstGeom>
            <a:noFill/>
          </p:spPr>
          <p:txBody>
            <a:bodyPr wrap="none" rtlCol="0">
              <a:spAutoFit/>
            </a:bodyPr>
            <a:lstStyle/>
            <a:p>
              <a:pPr algn="ctr"/>
              <a:r>
                <a:rPr lang="ja-JP" altLang="en-US" sz="2400" b="1" dirty="0">
                  <a:solidFill>
                    <a:srgbClr val="FF0000"/>
                  </a:solidFill>
                </a:rPr>
                <a:t>赤信号</a:t>
              </a:r>
              <a:r>
                <a:rPr lang="ja-JP" altLang="en-US" sz="2400" b="1" dirty="0" smtClean="0">
                  <a:solidFill>
                    <a:srgbClr val="FF0000"/>
                  </a:solidFill>
                </a:rPr>
                <a:t>でも</a:t>
              </a:r>
              <a:endParaRPr lang="en-US" altLang="ja-JP" sz="2400" b="1" dirty="0" smtClean="0">
                <a:solidFill>
                  <a:srgbClr val="FF0000"/>
                </a:solidFill>
              </a:endParaRPr>
            </a:p>
            <a:p>
              <a:pPr algn="ctr"/>
              <a:r>
                <a:rPr lang="ja-JP" altLang="en-US" sz="2400" b="1" dirty="0" smtClean="0">
                  <a:solidFill>
                    <a:srgbClr val="FF0000"/>
                  </a:solidFill>
                </a:rPr>
                <a:t>右折可</a:t>
              </a:r>
              <a:endParaRPr kumimoji="1" lang="ja-JP" altLang="en-US" sz="2400" b="1" dirty="0">
                <a:solidFill>
                  <a:srgbClr val="FF0000"/>
                </a:solidFill>
              </a:endParaRPr>
            </a:p>
          </p:txBody>
        </p:sp>
      </p:grpSp>
    </p:spTree>
    <p:extLst>
      <p:ext uri="{BB962C8B-B14F-4D97-AF65-F5344CB8AC3E}">
        <p14:creationId xmlns:p14="http://schemas.microsoft.com/office/powerpoint/2010/main" val="300602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3~4,9~10</a:t>
            </a:r>
            <a:r>
              <a:rPr kumimoji="1" lang="ja-JP" altLang="en-US" dirty="0" smtClean="0"/>
              <a:t>を事故防止月間に</a:t>
            </a:r>
            <a:endParaRPr kumimoji="1" lang="en-US" altLang="ja-JP" dirty="0" smtClean="0"/>
          </a:p>
          <a:p>
            <a:pPr lvl="1"/>
            <a:endParaRPr kumimoji="1" lang="en-US" altLang="ja-JP" dirty="0" smtClean="0"/>
          </a:p>
          <a:p>
            <a:r>
              <a:rPr lang="ja-JP" altLang="en-US" dirty="0" smtClean="0"/>
              <a:t>例：ニューヨークでは</a:t>
            </a:r>
            <a:r>
              <a:rPr lang="en-US" altLang="ja-JP" dirty="0" smtClean="0"/>
              <a:t>5</a:t>
            </a:r>
            <a:r>
              <a:rPr lang="ja-JP" altLang="en-US" dirty="0" smtClean="0"/>
              <a:t>月は自転車</a:t>
            </a:r>
            <a:r>
              <a:rPr lang="ja-JP" altLang="en-US" dirty="0"/>
              <a:t>月間</a:t>
            </a:r>
            <a:endParaRPr kumimoji="1" lang="ja-JP" altLang="en-US" dirty="0"/>
          </a:p>
        </p:txBody>
      </p:sp>
      <p:sp>
        <p:nvSpPr>
          <p:cNvPr id="4" name="スライド番号プレースホルダー 3"/>
          <p:cNvSpPr>
            <a:spLocks noGrp="1"/>
          </p:cNvSpPr>
          <p:nvPr>
            <p:ph type="sldNum" sz="quarter" idx="12"/>
          </p:nvPr>
        </p:nvSpPr>
        <p:spPr/>
        <p:txBody>
          <a:bodyPr/>
          <a:lstStyle/>
          <a:p>
            <a:fld id="{C08C3E06-5DBC-4283-A18E-E9FC5D272F75}" type="slidenum">
              <a:rPr kumimoji="1" lang="ja-JP" altLang="en-US" smtClean="0"/>
              <a:t>50</a:t>
            </a:fld>
            <a:endParaRPr kumimoji="1" lang="ja-JP" altLang="en-US"/>
          </a:p>
        </p:txBody>
      </p:sp>
    </p:spTree>
    <p:extLst>
      <p:ext uri="{BB962C8B-B14F-4D97-AF65-F5344CB8AC3E}">
        <p14:creationId xmlns:p14="http://schemas.microsoft.com/office/powerpoint/2010/main" val="4007961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r>
              <a:rPr kumimoji="1" lang="en-US" altLang="ja-JP" dirty="0" smtClean="0"/>
              <a:t>WOODHAVEN BOULEVARD(7,36),(22,2031)</a:t>
            </a:r>
          </a:p>
          <a:p>
            <a:r>
              <a:rPr kumimoji="1" lang="en-US" altLang="ja-JP" dirty="0" smtClean="0"/>
              <a:t>RICHMOND AVENUE(),(40,1472)</a:t>
            </a:r>
          </a:p>
          <a:p>
            <a:r>
              <a:rPr lang="en-US" altLang="ja-JP" dirty="0" smtClean="0"/>
              <a:t>EASTERN PARKWAY,()(44,1369)</a:t>
            </a:r>
          </a:p>
          <a:p>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C08C3E06-5DBC-4283-A18E-E9FC5D272F75}" type="slidenum">
              <a:rPr kumimoji="1" lang="ja-JP" altLang="en-US" smtClean="0"/>
              <a:t>51</a:t>
            </a:fld>
            <a:endParaRPr kumimoji="1" lang="ja-JP" altLang="en-US"/>
          </a:p>
        </p:txBody>
      </p:sp>
    </p:spTree>
    <p:extLst>
      <p:ext uri="{BB962C8B-B14F-4D97-AF65-F5344CB8AC3E}">
        <p14:creationId xmlns:p14="http://schemas.microsoft.com/office/powerpoint/2010/main" val="142629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New York one-way street」の画像検索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37" y="1484784"/>
            <a:ext cx="7527900" cy="42416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タイトル 1"/>
          <p:cNvSpPr>
            <a:spLocks noGrp="1"/>
          </p:cNvSpPr>
          <p:nvPr>
            <p:ph type="title"/>
          </p:nvPr>
        </p:nvSpPr>
        <p:spPr/>
        <p:txBody>
          <a:bodyPr>
            <a:normAutofit/>
          </a:bodyPr>
          <a:lstStyle/>
          <a:p>
            <a:r>
              <a:rPr lang="ja-JP" altLang="en-US" dirty="0"/>
              <a:t>ニューヨーク市</a:t>
            </a:r>
            <a:r>
              <a:rPr lang="ja-JP" altLang="en-US" dirty="0" smtClean="0"/>
              <a:t>の交通事情 </a:t>
            </a:r>
            <a:r>
              <a:rPr lang="en-US" altLang="ja-JP" dirty="0" smtClean="0"/>
              <a:t>-</a:t>
            </a:r>
            <a:r>
              <a:rPr kumimoji="1" lang="ja-JP" altLang="en-US" dirty="0" smtClean="0"/>
              <a:t>裏通り</a:t>
            </a:r>
            <a:r>
              <a:rPr kumimoji="1" lang="en-US" altLang="ja-JP" dirty="0" smtClean="0"/>
              <a:t>-</a:t>
            </a:r>
            <a:endParaRPr kumimoji="1" lang="ja-JP" altLang="en-US" dirty="0"/>
          </a:p>
        </p:txBody>
      </p:sp>
      <p:sp>
        <p:nvSpPr>
          <p:cNvPr id="3" name="正方形/長方形 2"/>
          <p:cNvSpPr/>
          <p:nvPr/>
        </p:nvSpPr>
        <p:spPr>
          <a:xfrm>
            <a:off x="1935340" y="6336192"/>
            <a:ext cx="6660232" cy="415498"/>
          </a:xfrm>
          <a:prstGeom prst="rect">
            <a:avLst/>
          </a:prstGeom>
        </p:spPr>
        <p:txBody>
          <a:bodyPr wrap="square">
            <a:spAutoFit/>
          </a:bodyPr>
          <a:lstStyle/>
          <a:p>
            <a:r>
              <a:rPr lang="en-US" altLang="ja-JP" sz="1050" dirty="0" smtClean="0"/>
              <a:t>https://www.shutterstock.com/video/clip-20018974-stock-footage-day-parked-process-plates-straight-back-stopped-double-parked-narrow-one-way-street-lined-tall.html?src=rel/20019409:9</a:t>
            </a:r>
            <a:endParaRPr lang="ja-JP" altLang="en-US" sz="1050" dirty="0"/>
          </a:p>
        </p:txBody>
      </p:sp>
      <p:grpSp>
        <p:nvGrpSpPr>
          <p:cNvPr id="10" name="グループ化 9"/>
          <p:cNvGrpSpPr/>
          <p:nvPr/>
        </p:nvGrpSpPr>
        <p:grpSpPr>
          <a:xfrm>
            <a:off x="194740" y="2873439"/>
            <a:ext cx="7969295" cy="3435244"/>
            <a:chOff x="194740" y="2873439"/>
            <a:chExt cx="7969295" cy="3435244"/>
          </a:xfrm>
        </p:grpSpPr>
        <p:sp>
          <p:nvSpPr>
            <p:cNvPr id="6" name="ドーナツ 5"/>
            <p:cNvSpPr/>
            <p:nvPr/>
          </p:nvSpPr>
          <p:spPr>
            <a:xfrm rot="4507949">
              <a:off x="1967915" y="1333661"/>
              <a:ext cx="2163687" cy="5710037"/>
            </a:xfrm>
            <a:prstGeom prst="donut">
              <a:avLst>
                <a:gd name="adj" fmla="val 359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ドーナツ 6"/>
            <p:cNvSpPr/>
            <p:nvPr/>
          </p:nvSpPr>
          <p:spPr>
            <a:xfrm rot="19476943">
              <a:off x="7238458" y="2873439"/>
              <a:ext cx="925577" cy="1567676"/>
            </a:xfrm>
            <a:prstGeom prst="donut">
              <a:avLst>
                <a:gd name="adj" fmla="val 359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p:cNvSpPr txBox="1"/>
            <p:nvPr/>
          </p:nvSpPr>
          <p:spPr>
            <a:xfrm>
              <a:off x="3027503" y="5847018"/>
              <a:ext cx="4475905" cy="461665"/>
            </a:xfrm>
            <a:prstGeom prst="rect">
              <a:avLst/>
            </a:prstGeom>
            <a:noFill/>
          </p:spPr>
          <p:txBody>
            <a:bodyPr wrap="none" rtlCol="0">
              <a:spAutoFit/>
            </a:bodyPr>
            <a:lstStyle/>
            <a:p>
              <a:r>
                <a:rPr kumimoji="1" lang="ja-JP" altLang="en-US" sz="2400" b="1" dirty="0" smtClean="0">
                  <a:solidFill>
                    <a:srgbClr val="FF0000"/>
                  </a:solidFill>
                </a:rPr>
                <a:t>単線一方通行の両脇に路上駐車</a:t>
              </a:r>
              <a:endParaRPr kumimoji="1" lang="ja-JP" altLang="en-US" sz="2400" b="1" dirty="0">
                <a:solidFill>
                  <a:srgbClr val="FF0000"/>
                </a:solidFill>
              </a:endParaRPr>
            </a:p>
          </p:txBody>
        </p:sp>
      </p:grpSp>
      <p:sp>
        <p:nvSpPr>
          <p:cNvPr id="4" name="スライド番号プレースホルダー 3"/>
          <p:cNvSpPr>
            <a:spLocks noGrp="1"/>
          </p:cNvSpPr>
          <p:nvPr>
            <p:ph type="sldNum" sz="quarter" idx="12"/>
          </p:nvPr>
        </p:nvSpPr>
        <p:spPr/>
        <p:txBody>
          <a:bodyPr/>
          <a:lstStyle/>
          <a:p>
            <a:fld id="{C08C3E06-5DBC-4283-A18E-E9FC5D272F75}" type="slidenum">
              <a:rPr kumimoji="1" lang="ja-JP" altLang="en-US" smtClean="0"/>
              <a:t>6</a:t>
            </a:fld>
            <a:endParaRPr kumimoji="1" lang="ja-JP" altLang="en-US"/>
          </a:p>
        </p:txBody>
      </p:sp>
    </p:spTree>
    <p:extLst>
      <p:ext uri="{BB962C8B-B14F-4D97-AF65-F5344CB8AC3E}">
        <p14:creationId xmlns:p14="http://schemas.microsoft.com/office/powerpoint/2010/main" val="312716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データの対象</a:t>
            </a:r>
            <a:r>
              <a:rPr lang="ja-JP" altLang="en-US" dirty="0"/>
              <a:t>地区</a:t>
            </a:r>
            <a:r>
              <a:rPr lang="ja-JP" altLang="en-US" dirty="0" smtClean="0"/>
              <a:t>と事故数</a:t>
            </a:r>
            <a:endParaRPr kumimoji="1" lang="ja-JP" altLang="en-US" dirty="0"/>
          </a:p>
        </p:txBody>
      </p:sp>
      <p:sp>
        <p:nvSpPr>
          <p:cNvPr id="7" name="正方形/長方形 6">
            <a:extLst>
              <a:ext uri="{FF2B5EF4-FFF2-40B4-BE49-F238E27FC236}">
                <a16:creationId xmlns="" xmlns:a16="http://schemas.microsoft.com/office/drawing/2014/main" xmlns:lc="http://schemas.openxmlformats.org/drawingml/2006/lockedCanvas" id="{7704A5C3-93DC-46CF-9CEB-13A4EC2E8FA6}"/>
              </a:ext>
            </a:extLst>
          </p:cNvPr>
          <p:cNvSpPr/>
          <p:nvPr/>
        </p:nvSpPr>
        <p:spPr>
          <a:xfrm>
            <a:off x="197015" y="5560686"/>
            <a:ext cx="4572000" cy="253916"/>
          </a:xfrm>
          <a:prstGeom prst="rect">
            <a:avLst/>
          </a:prstGeom>
        </p:spPr>
        <p:txBody>
          <a:bodyP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50" dirty="0"/>
              <a:t>https://commons.wikimedia.org/wiki/File:New_York_City_District_Map_2.svg</a:t>
            </a:r>
          </a:p>
        </p:txBody>
      </p:sp>
      <p:sp>
        <p:nvSpPr>
          <p:cNvPr id="8" name="AutoShape 2" descr="data:image/png;base64,iVBORw0KGgoAAAANSUhEUgAAAnMAAAFyCAYAAACeBFw2AAAABHNCSVQICAgIfAhkiAAAAAlwSFlz%0AAAALEgAACxIB0t1+/AAAIABJREFUeJzt3XlYlPX+//HXMCwpAwmhHlEwrWjRUIm0jmRJqW1mmRsU%0ALViWCh0sEXNB3FKzbFEp69JUSlREU9O+lXuoaWHqcc3s/BLFk3syKKAwvz+8nCMpjBgzeOPzcV1e%0Al3zmnnve9/1hmNd8PvdistlsNgEAAMCQ3Kq6AAAAAFw5whwAAICBEeYAAAAMjDAHAABgYIQ5AAAA%0AAyPMAQAAGJh7VRdQVQ4fzqvqEi7i51dTx4+fquoyUAnoy+qDvqxe6M/q41rry9q1fcp8jJG5q4i7%0Au7mqS0AloS+rD/qyeqE/qw/68n8IcwAAAAZGmAMAADAwwhwAAICBEeYAAAAMjDAHAABgYIQ5AAAA%0AAyPMAQAAGBhhDgAAwMAIcwAAAAZGmAMAADAwwhwAAICBEeYAAAAMjDAHAABgYO7OWOmZM2c0aNAg%0AHThwQEVFRerdu7fq1aunV155RTfeeKMkKSoqSo8++qjmzp2r2bNny93dXb1791bbtm1VUFCgxMRE%0AHT16VN7e3ho3bpz8/f21efNmjR49WmazWREREYqLi5MkTZo0SatWrZK7u7sGDRqk0NBQZ2wWrnGx%0AY1c4bd3TBkY6bd0AgOrNKWFu0aJFqlWrlsaPH68TJ07oySefVN++ffXiiy8qNjbWvtzhw4eVlpam%0AzMxMFRYWKjo6Wq1bt1Z6erpCQkIUHx+vJUuWKDU1VUOGDNGwYcM0ceJEBQUFqVevXtqxY4dsNps2%0AbtyojIwMHTx4UPHx8crMzHTGZgEAAFx1nBLmHn74YXXo0EGSZLPZZDabtW3bNv3nP//R8uXL1bBh%0AQw0aNEhbt25VixYt5OnpKU9PTwUHB2vXrl3Kzs7WSy+9JElq06aNUlNTZbVaVVRUpODgYElSRESE%0A1q1bJ09PT0VERMhkMikwMFDFxcU6duyY/P39nbFpAAAAVxWnhDlvb29JktVq1WuvvaaEhAQVFRWp%0Aa9euatq0qT766CNNnjxZt912m3x8fEo9z2q1ymq12tu9vb2Vl5cnq9Uqi8VSatmcnBx5eXmpVq1a%0Apdrz8vIchjk/v5pydzdX5mZXitq1fRwvhGqHfr+60T/VC/1ZfdCX5zglzEnSwYMH1bdvX0VHR6tj%0Ax446efKkfH19JUnt2rXTyJEjFR4ervz8fPtz8vPz5ePjI4vFYm/Pz8+Xr69vqbYL2z08PC65DkeO%0AHz9VWZtaaWrX9tHhw3lVXQaqAP1+9eJ9Wb3Qn9XHtdaX5QVXp5zNeuTIEcXGxioxMVFdunSRJPXs%0A2VNbt26VJK1fv15NmjRRaGiosrOzVVhYqLy8PO3du1chISEKCwvT6tWrJUlr1qzRXXfdJYvFIg8P%0AD+3bt082m01ZWVkKDw9XWFiYsrKyVFJSotzcXJWUlDDFCgAArhlOGZn7+OOPdfLkSaWmpio1NVWS%0ANHDgQL311lvy8PBQQECARo4cKYvFopiYGEVHR8tms6lfv37y8vJSVFSUkpKSFBUVJQ8PD7377ruS%0ApOHDh6t///4qLi5WRESEmjVrJkkKDw9X9+7dVVJSouTkZGdsEgAAwFXJZLPZbFVdRFW4Godmr7Uh%0AY6Ph0iTXJt6X1Qv9WX1ca33p8mlWAAAAuAZhDgAAwMAIcwAAAAZGmAMAADAwwhwAAICBEeYAAAAM%0AjDAHAABgYIQ5AAAAAyPMAQAAGBhhDgAAwMAIcwAAAAZGmAMAADAwwhwAAICBEeYAAAAMjDAHAABg%0AYIQ5AAAAAyPMAQAAGBhhDgAAwMAIcwAAAAZGmAMAADAwwhwAAICBEeYAAAAMjDAHAABgYIQ5AAAA%0AAyPMAQAAGBhhDgAAwMAIcwAAAAZGmAMAADAwwhwAAICBEeYAAAAMjDAHAABgYIQ5AAAAAyPMAQAA%0AGBhhDgAAwMAIcwAAAAZGmAMAADAwwhwAAICBEeYAAAAMjDAHAABgYO5VXQAAAFcqduwKp6172sBI%0Ap60bqEyMzAEAABgYYQ4AAMDACHMAAAAGRpgDAAAwMMIcAACAgRHmAAAADIwwBwAAYGBcZw7ANYdr%0AkwGoThiZAwAAMDDCHAAAgIER5gAAAAyMMAcAAGBghDkAAAADc8rZrGfOnNGgQYN04MABFRUVqXfv%0A3rr55ps1cOBAmUwm3XLLLRo2bJjc3Nw0d+5czZ49W+7u7urdu7fatm2rgoICJSYm6ujRo/L29ta4%0AcePk7++vzZs3a/To0TKbzYqIiFBcXJwkadKkSVq1apXc3d01aNAghYaGOmOzAAAArjpOCXOLFi1S%0ArVq1NH78eJ04cUJPPvmkbrvtNiUkJKhVq1ZKTk7W8uXL1bx5c6WlpSkzM1OFhYWKjo5W69atlZ6e%0ArpCQEMXHx2vJkiVKTU3VkCFDNGzYME2cOFFBQUHq1auXduzYIZvNpo0bNyojI0MHDx5UfHy8MjMz%0AnbFZAAAAVx2nhLmHH35YHTp0kCTZbDaZzWZt375dLVu2lCS1adNGa9eulZubm1q0aCFPT095enoq%0AODhYu3btUnZ2tl566SX7sqmpqbJarSoqKlJwcLAkKSIiQuvWrZOnp6ciIiJkMpkUGBio4uJiHTt2%0ATP7+/s7YNAAAgKuKU8Kct7e3JMlqteq1115TQkKCxo0bJ5PJZH88Ly9PVqtVPj4+pZ5ntVpLtV+4%0ArMViKbVsTk6OvLy8VKtWrVLteXl5DsOcn19NububK22bK0vt2j6OF0K1Q79XH/Rl9UFfXv3oo3Oc%0AdgeIgwcPqm/fvoqOjlbHjh01fvx4+2P5+fny9fWVxWJRfn5+qXYfH59S7eUt6+vrKw8Pj0uuw5Hj%0Ax09VxmZWqtq1fXT4cF5Vl4EqQL9XH/Rl9UFfXt2utc/M8oKrU85mPXLkiGJjY5WYmKguXbpIku64%0A4w5t2LBBkrRmzRqFh4crNDRU2dnZKiwsVF5envbu3auQkBCFhYVp9erV9mXvuusuWSwWeXh4aN++%0AfbLZbMrKylJ4eLjCwsKUlZWlkpIS5ebmqqSkhClWAABwzXDKyNzHH3+skydPKjU1VampqZKkwYMH%0Aa9SoUZowYYIaN26sDh06yGw2KyYmRtHR0bLZbOrXr5+8vLwUFRWlpKQkRUVFycPDQ++++64kafjw%0A4erfv7+Ki4sVERGhZs2aSZLCw8PVvXt3lZSUKDk52RmbBAAAcFUy2Ww2W1UXURWuxqHZa23I2Gi4%0AOXv1QV9WH/Tlteta+8x0+TQrAAAAXIMwBwAAYGCEOQAAAAMjzAEAABgYYQ4AAMDACHMAAAAGRpgD%0AAAAwMMIcAACAgRHmAAAADIwwBwAAYGCEOQAAAAMjzAEAABgYYQ4AAMDACHMAAAAGRpgDAAAwMMIc%0AAACAgRHmAAAADIwwBwAAYGCEOQAAAAMjzAEAABiYwzC3detWffbZZyoqKlJsbKzuueceffPNN66o%0ADQAAAA44DHOjRo1S06ZN9c033+i6667TggUL9Mknn7iiNgAAADjgMMyVlJTo7rvv1qpVq9S+fXvV%0Aq1dPxcXFrqgNAAAADjgMczVq1NC0adO0YcMGtW3bVjNmzJC3t7cragMAAIADDsPcO++8o1OnTunD%0ADz/U9ddfr0OHDmnChAmuqA0AAAAOOAxzn3zyieLi4hQWFiZJSkxMJMwBAABcJdzLemDw4MHKycnR%0Atm3btGfPHnt7cXGxTp486ZLiAAAAUL4yw1zv3r114MABjR49WnFxcfZ2s9msm266ySXFAQAAoHxl%0AhrkGDRqoQYMGWrRokaxWq/Ly8mSz2SRJp06dUq1atVxWJAAAAC6tzDB33pQpUzRlypRS4c1kMmn5%0A8uVOLQwAAACOOQxzGRkZWrZsmfz9/V1RDwAAACrA4dms9erV0/XXX++KWgAAAFBBDkfmbrzxRkVH%0AR6tVq1by9PS0t194UgQAAACqhsMwV7duXdWtW9cVtQAAAKCCHIa5uLg4nTp1Svv27VNISIgKCgpU%0As2ZNV9QGAAAABxweM7d+/Xp16tRJffr00ZEjRxQZGamsrCxX1AYAAAAHHIa5CRMmaNasWfL19VWd%0AOnX0+eef6+2333ZFbQAAAHDAYZgrKSlR7dq17T/ffPPNTi0IAAAAl8/hMXP/+Mc/tHLlSplMJp08%0AeVJffPGFAgMDXVEbAAAAHHA4MjdixAgtXrxYBw8e1EMPPaSdO3dqxIgRrqgNAAAADjgcmbvhhhs0%0AYcIEV9QCAACACiozzEVGRspkMpX5RO7NCgAAUPXKDHNpaWmy2WyaPHmygoKC1LlzZ5nNZi1evFj7%0A9+93ZY0AAAAoQ5lhrn79+pKk3bt3a8yYMfb22NhYde7c2fmVAQAAwCGHJ0BI0g8//GD//+rVq2U2%0Am51WEAAAAC6fwxMgRo0apaSkJB0+fFg2m03169fnosEAAABXCYdh7o477tDixYt1/PhxmUwm1apV%0AyxV1AQAA4DKUGeaGDh2qkSNHKiYm5pJntc6cOdOphQEAAMCxMsNc9+7dJUnx8fEuKwYAAAAVU+YJ%0AEE2bNpUkNWzYUKtXr1bLli1Vr149zZs3T40bN3ZZgQAAACibw7NZ+/fvr6CgIElS3bp1FR4ergED%0ABji9MAAAADjmMMz9+eef6tGjhyTJ09NT3bp10/Hjx51eGAAAABxzGOauu+46rV692v7z+vXrVaNG%0ADacWBQAAgMvj8NIkw4cPV2Jion1qtV69elxnDgAA4CrhMMzdfvvtmj59usxmszw8PHT06FE1bNjw%0Asla+ZcsWvfPOO0pLS9OOHTv0yiuv6MYbb5QkRUVF6dFHH9XcuXM1e/Zsubu7q3fv3mrbtq0KCgqU%0AmJioo0ePytvbW+PGjZO/v782b96s0aNHy2w2KyIiQnFxcZKkSZMmadWqVXJ3d9egQYMUGhp65XsE%0AAADAQByGuZkzZ2rBggVasGCBDhw4oFdffVUvvPCC/dIlZfn000+1aNEi+5Ts9u3b9eKLLyo2Nta+%0AzOHDh5WWlqbMzEwVFhYqOjparVu3Vnp6ukJCQhQfH68lS5YoNTVVQ4YM0bBhwzRx4kQFBQWpV69e%0A2rFjh2w2mzZu3KiMjAwdPHhQ8fHxyszM/Ju7BQAAwBgcHjM3d+5cffHFF5Kk+vXra/78+fr8888d%0Arjg4OFgTJ060/7xt2zatWrVKzzzzjAYNGiSr1aqtW7eqRYsW8vT0lI+Pj4KDg7Vr1y5lZ2frvvvu%0AkyS1adNG69evl9VqVVFRkYKDg2UymRQREaF169YpOztbERERMplMCgwMVHFxsY4dO3al+wMAAMBQ%0AHI7MnTlzRp6envafPTw8LmvFHTp00P79++0/h4aGqmvXrmratKk++ugjTZ48Wbfddpt8fHzsy3h7%0Ae8tqtcpqtdrbvb29lZeXJ6vVKovFUmrZnJwceXl5lbrF2Pnl/f39y63Pz6+m3N3Nl7UtrlS7to/j%0AhVDt0O/VB31ZfdCXVz/66ByHYe6hhx7S888/r0ceeUSS9O233yoyMrLCL9SuXTv5+vra/z9y5EiF%0Ah4crPz/fvkx+fr58fHxksVjs7fn5+fL19S3VdmG7h4fHJdfhyPHjpyq8Dc5Wu7aPDh/Oq+oyUAXo%0A9+qDvqw+6Mur27X2mVlecHU4zZqYmKiYmBj95z//UU5Ojp577jn169evwkX07NlTW7dulXTu8iZN%0AmjRRaGiosrOzVVhYqLy8PO3du1chISEKCwuzXw5lzZo1uuuuu2SxWOTh4aF9+/bJZrMpKytL4eHh%0ACgsLU1ZWlkpKSpSbm6uSkhKHo3IAAADVhcOROenc8W8BAQGy2WwqLi7WvHnz1KVLlwq9UEpKikaO%0AHCkPDw8FBARo5MiRslgsiomJUXR0tGw2m/r16ycvLy9FRUUpKSlJUVFR8vDw0Lvvvivp3GVS+vfv%0Ar+LiYkVERKhZs2aSpPDwcHXv3l0lJSVKTk6u4C4AAAAwLpPNZrOVt0BSUpJ+/vln/fnnn2rcuLF2%0A7dqlsLAwTZ061VU1OsXVODR7rQ0ZG03s2BVOW/e0gRU/dAFXjr6sPujLa9e19pn5t6ZZf/zxRy1Z%0AskQdOnTQyJEjNXfuXBUVFVVqgQAAALgyDsNcnTp15OHhoZtuukm7d+/WLbfcUuqEAwAAAFQdh8fM%0A1a1bV1OmTNG9996r8ePHS5JOnbr6zgQFAAC4FjkcmRs9erQaNGig0NBQtW/fXl999ZVSUlJcUBoA%0AAAAccTgyZ7FY9Nhjj0mSYmJiFBMT4/SiAAAAcHkcjswBAADg6lVmmPv9999dWQcAAACuQJlhLiEh%0AQZLUp08flxUDAACAiinzmDk3NzdFRUVp9+7deu655y56fObMmU4tDAAAAI6VGeZmzJihnTt3avDg%0AwYqLi3NlTQAAALhMZYY5i8Wiu+++W7Nnz5YkbdmyRcXFxWrevLkCAgJcViAAAADK5vBs1u3bt6tT%0Ap06aP3++FixYoCeeeEIrV650RW0AAABwwOF15t577z3NmjVLQUFBkqScnBzFxcWpbdu2Ti8OAAAA%0A5XM4Mnf27Fl7kJOkoKAglZSUOLUoAAAAXB6HYS4wMFDTp0+X1WqV1WrV9OnTVb9+fVfUBgAAAAcu%0A696smzdv1kMPPaQHH3xQP//8s0aMGOGK2gAAAOCAw2PmbrjhBr3//vuuqAUAAAAVxL1ZAQAADIww%0ABwAAYGAOw9x7773nijoAAABwBRyGuZUrV8pms7miFgAAAFSQwxMgatWqpYcfflhNmjSRl5eXvX3M%0AmDFOLQwAAACOOQxzTz31lCvqAAAAwBW4rDC3f/9+/frrr4qIiNDBgwdL3RECAAAAVcfhMXNLly5V%0A7969NXr0aP3555/q0aOHFi5c6IraAAAA4IDDMPfpp58qPT1d3t7euuGGG7RgwQJ98sknrqgNAAAA%0ADjgMc25ubrJYLPaf69SpIzc3Lk8HAABwNXB4zNwtt9yizz//XGfPntXOnTs1a9Ys3Xbbba6oDQAA%0AAA44HGJLTk7WH3/8IS8vLw0aNEgWi0XDhg1zRW0AAABwwOHIXM2aNfXaa6/psccek4eHh2688UaZ%0AzWZX1AYAAAAHHIa5jRs3asCAAfL395fNZlN+fr7effdd3Xnnna6oDwAAAOVwGObGjh2rKVOm6NZb%0Ab5Uk/fvf/9bw4cM1b948pxcHAACA8l3Waanng5wk3XnnnSouLnZaQQAAALh8ZY7M/fjjj5KkRo0a%0AKTk5WV26dJG7u7sWL17MFCsAAMBVosww9+GHH5b6efz48fb/m0wm51UEAAbWd8UAp617cuTbTls3%0AAOMqM8ylpaW5sg4AAABcAYcnQPz000+aMWOG/vzzz1LtM2fOdFpRAAAAuDwOw9zAgQMVFxenwMBA%0AV9QDAACACnAY5urWrasnn3zSFbUAAACgghyGuZiYGPXv31/33HOP3N3/tzgBDwAAoOo5DHOzZs2S%0AJGVnZ5dqJ8wBAABUPYdh7vDhw/r6669dUQsAAAAqyOEdIMLDw7Vy5UqdPXvWFfUAAACgAhyOzK1c%0AuVIZGRml2kwmk3bu3Om0ogAAAHB5HIa5rKwsV9QBXNO4awAA4Eo5DHOTJk26ZHtcXFylFwMAAICK%0AcRjmLnTmzBl9//33atasmbPqqVZix65w2rqnDYx02roBAIBxOAxzfx2B69u3r2JjY51WEAAAAC6f%0Aw7NZ/yo/P1+5ubnOqAUAAAAV5HBkLjIyUiaTSZJks9l08uRJRuYAAACuEg7DXFpamv3/JpNJvr6+%0AslgsTi0KAAAAl8dhmKtbt66ysrJ04sSJUu3czgsAAKDqOQxzb7zxhnJzc3XTTTfZp1slwhwAoHrj%0A+o8wCodhbvfu3fq///s/V9QCAACACnJ4NutNN92kQ4cOXdHKt2zZopiYGEnS77//rqioKEVHR2vY%0AsGEqKSmRJM2dO1edO3dWt27dtHLlSklSQUGB4uPjFR0drZdfflnHjh2TJG3evFldu3ZVjx49Sl3M%0AeNKkSerSpYt69OihrVu3XlGtAAAARuRwZK6goEAPP/ywQkJC5OnpaW+fOXNmuc/79NNPtWjRItWo%0AUUOSNGbMGCUkJKhVq1ZKTk7W8uXL1bx5c6WlpSkzM1OFhYWKjo5W69atlZ6erpCQEMXHx2vJkiVK%0ATU3VkCFDNGzYME2cOFFBQUHq1auXduzYIZvNpo0bNyojI0MHDx5UfHy8MjMz/+ZuAQAAMAaHYe6V%0AV165ohUHBwdr4sSJGjDg3DEH27dvV8uWLSVJbdq00dq1a+Xm5qYWLVrI09NTnp6eCg4O1q5du5Sd%0Ana2XXnrJvmxqaqqsVquKiooUHBwsSYqIiNC6devk6empiIgImUwmBQYGqri4WMeOHZO/v/8V1Q0A%0AAGAkDsPc+QBWUR06dND+/fvtP9tsNvsJFN7e3srLy5PVapWPj499GW9vb1mt1lLtFy574SVRvL29%0AlZOTIy8vL9WqVatUe15ensMw5+dXU+7u5ivatqtB7do+jhcCxO9KdUJfVh/0ZeVgP55ToXuz/h1u%0Abv87PC8/P99+vbr8/PxS7T4+PqXay1vW19dXHh4el1yHI8ePn6qMzaoyhw/nVXUJMAh+V6oP+rL6%0AoC//vtq1fa6p/VhecK3w7byu1B133KENGzZIktasWaPw8HCFhoYqOztbhYWFysvL0969exUSEqKw%0AsDCtXr3avuxdd90li8UiDw8P7du3TzabTVlZWQoPD1dYWJiysrJUUlKi3NxclZSUMMUKAACuGZc1%0AMpedna1ffvlFTz/9tLZs2aK77767wi+UlJSkoUOHasKECWrcuLE6dOggs9msmJgYRUdHy2azqV+/%0AfvLy8lJUVJSSkpIUFRUlDw8Pvfvuu5Kk4cOHq3///iouLlZERISaNWsmSQoPD1f37t1VUlKi5OTk%0ACtcGAABgVA7D3IwZM7Rs2TIdOnRIDz/8sJKTk9WlSxf17NnT4cobNGiguXPnSpIaNWqkzz///KJl%0AunXrpm7dupVqq1Gjhj788MOLlm3evLl9fReKj49XfHy8w3oAAACqG4fTrAsWLNDUqVNVo0YN+fn5%0Aad68eVz6AwAA4CrhMMy5ubmVur6cl5eXzGbjngUKAABQnVzWpUnGjRun06dPa9myZZozZ47uuece%0AV9QGAAAABxyOzA0YMEANGzbUrbfeqi+//FL333+/kpKSXFEbAAAAHHA4Mufm5qYnnnhC999/v2w2%0AmyTp0KFDCgwMdHpxAAAAKJ/DMDdp0iRNnTpVfn5+MplM9js5LF++3BX1AQAAoBwOw9z8+fO1YsUK%0A+fn5uaIeAAAAVIDDY+bq1KlzWbfHAgAAgOuVOTI3adIkSZKvr6+6d++uNm3alLokSVxcnPOrAwAA%0AQLkcTrOGhoa6og4AAABcgTLDXP369fXUU0+5shYAAABUUJnHzM2cOdOVdQAAAOAKODwBAgAAAFev%0AMqdZ9+zZowcffPCidq4zBwAAcPUoM8w1bNhQn3zyiStrAQAAQAWVGeY8PDxUv359V9YCAACACirz%0AmLmwsDBX1gEAAIArUGaYS05OdmUdAAAAuAKczQoAAGBghDkAAAADI8wBAAAYGGEOAADAwAhzAAAA%0ABkaYAwAAMDDCHAAAgIER5gAAAAyMMAcAAGBghDkAAAADI8wBAAAYGGEOAADAwAhzAAAABkaYAwAA%0AMDDCHAAAgIER5gAAAAyMMAcAAGBghDkAAAADI8wBAAAYGGEOAADAwAhzAAAABkaYAwAAMDDCHAAA%0AgIER5gAAAAyMMAcAAGBghDkAAAADI8wBAAAYGGEOAADAwAhzAAAABkaYAwAAMDDCHAAAgIER5gAA%0AAAyMMAcAAGBghDkAAAADI8wBAAAYmLurX/Cpp56SxWKRJDVo0ECvvvqqBg4cKJPJpFtuuUXDhg2T%0Am5ub5s6dq9mzZ8vd3V29e/dW27ZtVVBQoMTERB09elTe3t4aN26c/P39tXnzZo0ePVpms1kRERGK%0Ai4tz9WYBAABUCZeGucLCQtlsNqWlpdnbXn31VSUkJKhVq1ZKTk7W8uXL1bx5c6WlpSkzM1OFhYWK%0Ajo5W69atlZ6erpCQEMXHx2vJkiVKTU3VkCFDNGzYME2cOFFBQUHq1auXduzYoTvuuMOVmwYAAFAl%0AXDrNumvXLp0+fVqxsbF67rnntHnzZm3fvl0tW7aUJLVp00br1q3T1q1b1aJFC3l6esrHx0fBwcHa%0AtWuXsrOzdd9999mXXb9+vaxWq4qKihQcHCyTyaSIiAitW7fOlZsFAABQZVw6MnfdddepZ8+e6tq1%0Aq/7f//t/evnll2Wz2WQymSRJ3t7eysvLk9VqlY+Pj/153t7eslqtpdovXPb8tO359pycHIe1+PnV%0AlLu7uZK30HVq1/ZxvBAgfleqE/qy+qAvKwf78RyXhrlGjRqpYcOGMplMatSokWrVqqXt27fbH8/P%0Az5evr68sFovy8/NLtfv4+JRqL29ZX19fh7UcP36qErfM9Q4fzqvqEmAQ/K5UH/Rl9UFf/n21a/tc%0AU/uxvODq0mnWefPmaezYsZKkP/74Q1arVa1bt9aGDRskSWvWrFF4eLhCQ0OVnZ2twsJC5eXlae/e%0AvQoJCVFYWJhWr15tX/auu+6SxWKRh4eH9u3bJ5vNpqysLIWHh7tyswAAAKqMS0fmunTpojfffFNR%0AUVEymUx666235Ofnp6FDh2rChAlq3LixOnToILPZrJiYGEVHR8tms6lfv37y8vJSVFSUkpKSFBUV%0AJQ8PD7377ruSpOHDh6t///4qLi5WRESEmjVr5srNAgAAqDIuDXOenp72AHahzz///KK2bt26qVu3%0AbqXaatSooQ8//PCiZZs3b665c+dWXqEG0HfFAKete3Lk205bNwAAqFxcNBgAAMDACHMAAAAGRpgD%0AAAAwMMIcAACAgRHmAAAADIwwBwAAYGCEOQAAAAMjzAEAABgYYQ4AAMDACHMAAAAG5tLbeQEAAFxK%0A7NgVTl3/tIGRTl1/VWJkDgAAwMAIcwAAAAZGmAMAADAwwhwAAICBEeYAAAAMjDAHAABgYIQ5AAAA%0AAyPMAQBMSxlNAAAS9klEQVQAGBhhDgAAwMAIcwAAAAZGmAMAADAwwhwAAICBEeYAAAAMjDAHAABg%0AYIQ5AAAAAyPMAQAAGBhhDgAAwMAIcwAAAAZGmAMAADAwwhwAAICBEeYAAAAMjDAHAABgYIQ5AAAA%0AAyPMAQAAGBhhDgAAwMDcq7oAAAAAZ+u7YoDT1j058m2nrftyMDIHAABgYIQ5AAAAAyPMAQAAGBhh%0ADgAAwMAIcwAAAAZGmAMAADAwwhwAAICBEeYAAAAMjDAHAABgYIQ5AAAAAyPMAQAAGBhhDgAAwMAI%0AcwAAAAZGmAMAADAwwhwAAICBEeYAAAAMjDAHAABgYO5VXUBlKSkpUUpKinbv3i1PT0+NGjVKDRs2%0ArOqyAAAAnKrajMwtW7ZMRUVFmjNnjt544w2NHTu2qksCAABwumoT5rKzs3XfffdJkpo3b65t27ZV%0AcUUAAADOZ7LZbLaqLqIyDB48WO3bt9f9998vSXrggQe0bNkyubtXm5lkAACAi1SbkTmLxaL8/Hz7%0AzyUlJQQ5AABQ7VWbMBcWFqY1a9ZIkjZv3qyQkJAqrggAAMD5qs006/mzWX/55RfZbDa99dZbuumm%0Am6q6LAAAAKeqNmEOAADgWlRtplkBAACuRYQ5AAAAA+N0z0qyYcMGJSQk6Oabb5bNZlNRUZFSUlI0%0Ac+ZMbd++XbVq1ZLNZtOJEyf04osv6umnn5Yk/fDDD0pNTZXNZtOZM2fUoUMHvfDCCzKZTIqJidHt%0At9+uQYMGSZIKCwv1yCOPaMWKFXr//fd16NAhvfXWW5KkrKwsTZkyRZ999hln8ZbBGX1ks9k0a9Ys%0AffXVV/b9/tJLL9kvkdO6dWutXbtWkrR371716dNHKSkpOnjwoH777Tf179/fXt/KlSs1YcIEZWZm%0AytPTU5I0duxYmc1mtWnTRn369NFXX32levXqSZLeeecdNW7cWJ07d3bZPqxKGzZs0HPPPacJEybo%0Ascces7d37NhRTZo00dixY/XHH3+offv2Gjt2rB555BH788rbdxf2kSStWbNGS5cutV94/FLrHDt2%0ArLZv367Dhw+roKBAQUFB8vPzU2hoqFavXq2TJ0/q0KFDuvnmmyVJ06dPl9ls1tatWxUdHa1Zs2Yp%0ANDRUkjR//nxNmjRJixYtksVikST169dPPXr0UKtWrZy8VwHHPvnkE61bt05nz56VyWRSUlKSAgMD%0A9a9//UuStHPnTt14442qUaOGnnjiCXXt2lWS9Oqrr8pms2nKlCmSpLVr1+rjjz+WJP38889q0aKF%0AJCkpKUnjxo3T6dOnVaNGDfvr9uzZUzfffLM6dOigOXPmqGnTppKk9PR0HTlyRPHx8aXqPP9eLigo%0AUEpKig4dOqTTp0+rdu3aGj58uPz8/BQZGamvv/5aXl5eF21nSkqKNm/erC+//NLeVt7n8MSJE/XV%0AV1+pTp06Ki4u1nXXXaf+/fvrjjvuqJT9XhF86leie+65R++9956kc+Hqgw8+kJ+fnxITE9WmTRtJ%0A0okTJ/T444+rc+fO2rNnj8aNG6cpU6aoTp06Onv2rFJSUjR16lS99NJLkqQlS5booYceUsuWLUu9%0AVlxcnJ599lktXbpUzZs315gxYwhyl6Gy+2jOnDnatGmTpk+fLi8vLx0/fly9evXS9ddfr+bNm9tf%0Ad8+ePYqPj9fYsWPVokULzZ8//6La2rZtq++++06pqalKSEjQpk2b9NNPPyk9PV2bNm2Sp6en3nzz%0ATX322WcymUyu2WFXmcaNG2vJkiX2MLd7926dPn3a/vj8+fMVExOjWbNm2YOXpL+17y61zoEDB9of%0A+2sof+mll7RhwwbNnj3b/rt23ty5c/Xiiy+WCnOSdPr0ab311lv2L2f4n23btmnChAk6ffq0bDab%0AWrVqpb59+yo5OVmPPvqo/X0r/e/D/MIP2fP++c9/qnfv3oqMjFS9evXk5va/iamkpCTl5+eXG/pX%0Ar16tadOmyWazqaCgQM8++6yeeOIJ1+2IKvLrr79qxYoVSk9Pl8lk0s6dO5WUlKRFixYpLS1N0rnA%0Ak5KSUuqkw9zcXJ06dUpnz55VTk6OgoKC1Lp1a7Vu3VrSub46//zzxo0bd9GJi/v375fFYtGbb75Z%0A6otueTIzMxUQEGD/QjZ9+nRNnjxZQ4YMKfM5p0+fVnZ2tkJCQrRhw4ZSX6TK+hyWpBdeeEFRUVGS%0Azn1h79u3rxYuXHjJsOhMTLM6ycmTJ+Xv739R+5EjR+Tp6SmTyaTZs2frlVdesf/BcXd318CBAzVn%0Azhz78oMHD9bQoUNLXUPv/LLvvPOO3nnnHb3++usaMmRIqT9ccKwy+ujzzz/X4MGD7W9cPz8/xcXF%0AKT093b6+Xbt2KS4uTu+//779m2hZBg0apKVLl2rbtm0aNWqU3n77bXl4eEg6F0Svv/56ffHFF5Wy%0A/UZ02223KTc3V3l5eZKkRYsWqWPHjpIkm82mhQsXKjY2VmfOnNEvv/xif96V7rvy1llR+fn5+uGH%0AHxQXF6dNmzbp2LFj9seefPJJ/fbbb1q5cuUVr786+u9//6vExEQNHTpU6enpSk9Pl4eHh8aMGePw%0AuS+88ILS0tLs/3r37m1/bNq0aaUeOz/icz70X+q8wGHDhmnixImaOXOmpk2bpg8++EBHjx6tvI29%0ASvn4+Cg3N1fz5s3TH3/8odtvv13z5s1z+LzMzEw9+OCD6tSpk2bNmvW3amjYsKHuu+++i74clSUg%0AIEBr167VihUrZLVaFRMTY/8CVpavv/5a9957r5566qmL/k6U9Tn8VzfddJOaNGmi7Ozsy6qzMhHm%0AKtEPP/ygmJgYde/eXW+++aZ99GD8+PGKjo7WAw88oDFjxuiDDz6QJOXk5Cg4OLjUOiwWi06fPq2S%0AkhJJ0q233qonn3zykveabdCggcLCwnTy5EndfffdTt666qGy++j48eMXBcKgoCDl5uZKOvcBPnDg%0AQJnNZnsAKY/FYtHIkSP1wgsvqGvXrmrcuHGpx1NSUjR9+nT9/vvvV7wPjK59+/b69ttvZbPZtHXr%0AVntAXr9+vUJCQuTv76+nn376oj/IZe27P//8UzExMfZ/48ePtz/maJ0VsXTpUrVr105eXl565JFH%0ASn0gms1mjR07Vm+99ZaOHz9+xa9R3SxcuFBdu3ZVo0aNJEkmk0l9+/bV6tWrVVBQUOmvV17o9/Hx%0A0cyZM7Vnzx55e3vr66+/1g033FDpNVxt6tatq48++kibNm1S9+7d9fDDDzv80lFSUqKvvvpKnTp1%0A0mOPPaalS5deVn8lJSWVei9e+IUnISFBa9eu1U8//eRwPR06dFDv3r01b948Pfjgg3rhhRe0d+/e%0Acp+TkZGhrl276p///Kd27NihP/74w/5YeZ/Df3XDDTdUyXuYOblKdOEU3m+//aYePXron//8p30K%0Ab/Xq1XrnnXfs4aBu3bo6cOBAqfl1q9UqT0/PUlMAvXr1UlRUlP2iyOctW7ZMf/zxh1q0aKEPP/xQ%0Ar7/+ugu20tgqu48sFotOnDihWrVq2R///fff7dM0JpNJkydP1okTJxQfH6+MjAyHHwCtWrWSr6/v%0AJY+F8/Pz06BBg5SUlKSwsLC/vT+MqGPHjkpJSVFQUJDCw8Pt7XPnztX+/fvVs2dPnTlzRrt37y41%0A/VnWvrv++utLTfecP2auvHX6+PhUuO6MjAyZzWb17NlTBQUF+u9//2s/nEKSbrzxRj333HMaPnz4%0ANTuN/lcHDhyw33P7PJPJpICAgEtOY12436ZPn27vR+nc8Vvnp/hiY2Ptf2Pd3Nw0Y8YM+3IpKSnq%0A2rXrRa87bdo0TZ8+Xa+//rqOHTumHj16KC4urtr31e+//y6LxWIfDf33v/+tl19+Wa1atSr1d+9C%0A33//vfLz8/XGG29IOhfuFi9ebD+WriyXmmY9deqUpHOjpmPGjNEbb7yhbt26lbuen3/+Wffee6/a%0At2+v4uJiLVy4UG+++eYlD2+Rzk2P7tmzxx7WTCaT0tPTlZCQYF+mrM/hv8rNzVX79u3LXcYZGJlz%0AkoCAgIva7r//fj344IMaOnSoJCkqKkofffSRDh8+LEk6c+aMRo8erR49epR63vlv7RdOLeTk5Gjc%0AuHEaP368Bg8erGXLlmn9+vVO3KLqpzL66Nlnn9WoUaNUVFQkSTp69KgmTZpkf7xmzZqqX7++mjRp%0AomeeeUaJiYn2UdcrFRkZqUaNGmnBggV/az1GFRQUpFOnTiktLc1+zNLx48e1ZcsWZWRkaOrUqZo5%0Ac6batWt30T6qyL47duzYZa3zcuzevVvFxcVKT0/X1KlT9cUXXyg4OPiiEY5nn31Wx48f1w8//FDh%0A16iO6tWrp5ycnFJtJSUlys3NlZubm/19d97Zs2ft///rNOv5ICeVnma9MMhJpUP/+ffqn3/+qdzc%0AXCUmJmrx4sWaP3++vv/++2tiWnz37t0aMWKEfV83atRIvr6+MpvNZT5n3rx5GjVqlKZOnaqpU6fq%0A/fff/9tTrZLUpEkTPf744/r000/LXW7JkiX2fjWbzbr11lvLPdYuIyND/fr1s9c7Y8YMZWZmlvr9%0AutTn8F/t2bNHv/76a6njpV2FkblKdH4Kz83NzT69tnHjxlLL9OnTR0899ZRWrVqlBx54QP369VO/%0Afv1UXFyss2fPql27dqW+rZ/XuHFjPf/885oxY4aKioqUkJCggQMH6h//+Iekc9OEcXFxmjdv3jUx%0A9H+lKruPYmJiVFxcrGeeeUbu7u4ymUzq06fPJUfNYmNjtXbtWqWmpiowMFBffvml1q1bZ388LS1N%0A3t7el7UdgwcPvqY/8B999FEtXLhQjRo1Uk5Ojn788Ud17dq11AdMt27dNGDAAKWkpJR67uXuu4UL%0AF6p9+/aXXGdMTEyFRmQyMjLUqVOnUm1du3bVF198occff9zeZjKZNGbMGPtxgNe6J598UrGxsYqM%0AjJS/v78SEhJUt25dtW3bVnfeeae+++47PfTQQ5Kkn376yX728N8VGRmp7777TgsWLFBiYqKKiorU%0Ar18/zZ07VwEBAapdu7YCAgIu62B8o2vfvr327t2rLl26qGbNmrLZbBowYECZo9NHjhzRli1bSh3f%0Adtddd6mwsFCbNm0qd0YhKSmp1NmsjzzySKkTXKRzI6yOQnRCQoJGjhypTp06qUaNGqpZs6ZGjx5t%0Af/z8CQvnX+Orr77SokWL7G2BgYG67bbb9M0335Ra74Wfw+edHwF2c3OTu7u7Pvzwwyo5EZE7QAAA%0Arlrbtm3Te++9p/z8fBUUFCggIEABAQHq37+/Jk+erE2bNsnb21seHh4aNmyYGjdufMmzWRs1aqQR%0AI0Zc8mzW5557Tr6+vqXOQLZarerYsaPi4+PVuXNnLV++XKmpqXJ3d1dxcbEeeOABxcXFuXx/AJdC%0AmAMAGMquXbsUFBR02SPZQHVHmAMAADAwToAAAAAwMMIcAACAgRHmAAAADIxLkwC4pm3YsEGvvvqq%0AgoODZbPZdObMGT3xxBOlbv/kKgMHDlTLli0vecFoACgLYQ7ANa9p06b2u0Dk5+fr0UcfVbt27Srt%0AumUA4ExMswLABQoKCmQ2m+Xj46PNmzera9eueuKJJ/T888/b7+saExOjuLg4dejQQTt37tTKlSvV%0AqVMndezYUX369NGRI0cknbv47P79+yWdGwGMiYmRJP3yyy/q3LmzOnXqpJEjR6pdu3b211+1apW6%0AdOmitm3bas6cOS7eegBGRJgDcM3btm2bPYxFRkaqZcuW8vPz0+uvv66hQ4dq0aJF6tGjR6n7H996%0A66365ptvVKdOHSUnJ2vy5MlavHixwsLCNGLEiHJfb+DAgfrXv/6lhQsXKigoSMXFxfbHioqKlJGR%0AoSlTppS6ij4AlIUwB+Ca17RpUy1cuFCLFy/WunXrdODAAX366afy9fVVaGiopHO3/dm3b5/y8vIk%0Ayd6+detWhYaGqkGDBpKk7t27l3u7sBMnTujAgQO6//77JUlPP/10qccffPBBmUwm3XLLLTp+/Hil%0AbyuA6ocwBwAX8Pb21kMPPaQNGzZc9JjNZrOPol133XWSZL8Z+4XLXHjD9/PXZT/fZjabVd612s/f%0AC7Yi934FcG0jzAHABYqLi7Vx40Y1a9ZMJ06c0NatWyVJS5cuVWBgoGrVqlVq+WbNmmnLli32Y+Pm%0AzJmjVq1aSZL8/Pz066+/SpKWL18uSfLx8VFwcLBWr14tSVq8eLFLtgtA9cXZrACueeePmZOk06dP%0A684771Tv3r0VGRmpkSNH6vTp07r++usveQxbQECARowYobi4OJ05c0aBgYEaPXq0JOm1117TyJEj%0ANWnSJEVERNifM27cOA0aNEjvv/++br31VvsoHwBcCe7NCgAuNmnSJHXr1k116tTRt99+q8WLF2vi%0AxIlVXRYAg2JkDgBcLDAwULGxsXJ3d5evr699JA8ArgQjcwAAAAbGCRAAAAAGRpgDAAAwMMIcAACA%0AgRHmAAAADIwwBwAAYGCEOQAAAAP7/6/znoc5gfNgAAAAAElFTkSuQmCC"/>
          <p:cNvSpPr>
            <a:spLocks noChangeAspect="1" noChangeArrowheads="1"/>
          </p:cNvSpPr>
          <p:nvPr/>
        </p:nvSpPr>
        <p:spPr bwMode="auto">
          <a:xfrm>
            <a:off x="155575" y="-182033"/>
            <a:ext cx="298450" cy="39793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4" descr="data:image/png;base64,iVBORw0KGgoAAAANSUhEUgAAAnMAAAFyCAYAAACeBFw2AAAABHNCSVQICAgIfAhkiAAAAAlwSFlz%0AAAALEgAACxIB0t1+/AAAIABJREFUeJzt3XlYlPX+//HXMCwpAwmhHlEwrWjRUIm0jmRJqW1mmRsU%0ALViWCh0sEXNB3FKzbFEp69JUSlREU9O+lXuoaWHqcc3s/BLFk3syKKAwvz+8nCMpjBgzeOPzcV1e%0Al3zmnnve9/1hmNd8PvdistlsNgEAAMCQ3Kq6AAAAAFw5whwAAICBEeYAAAAMjDAHAABgYIQ5AAAA%0AAyPMAQAAGJh7VRdQVQ4fzqvqEi7i51dTx4+fquoyUAnoy+qDvqxe6M/q41rry9q1fcp8jJG5q4i7%0Au7mqS0AloS+rD/qyeqE/qw/68n8IcwAAAAZGmAMAADAwwhwAAICBEeYAAAAMjDAHAABgYIQ5AAAA%0AAyPMAQAAGBhhDgAAwMAIcwAAAAZGmAMAADAwwhwAAICBEeYAAAAMjDAHAABgYO7OWOmZM2c0aNAg%0AHThwQEVFRerdu7fq1aunV155RTfeeKMkKSoqSo8++qjmzp2r2bNny93dXb1791bbtm1VUFCgxMRE%0AHT16VN7e3ho3bpz8/f21efNmjR49WmazWREREYqLi5MkTZo0SatWrZK7u7sGDRqk0NBQZ2wWrnGx%0AY1c4bd3TBkY6bd0AgOrNKWFu0aJFqlWrlsaPH68TJ07oySefVN++ffXiiy8qNjbWvtzhw4eVlpam%0AzMxMFRYWKjo6Wq1bt1Z6erpCQkIUHx+vJUuWKDU1VUOGDNGwYcM0ceJEBQUFqVevXtqxY4dsNps2%0AbtyojIwMHTx4UPHx8crMzHTGZgEAAFx1nBLmHn74YXXo0EGSZLPZZDabtW3bNv3nP//R8uXL1bBh%0AQw0aNEhbt25VixYt5OnpKU9PTwUHB2vXrl3Kzs7WSy+9JElq06aNUlNTZbVaVVRUpODgYElSRESE%0A1q1bJ09PT0VERMhkMikwMFDFxcU6duyY/P39nbFpAAAAVxWnhDlvb29JktVq1WuvvaaEhAQVFRWp%0Aa9euatq0qT766CNNnjxZt912m3x8fEo9z2q1ymq12tu9vb2Vl5cnq9Uqi8VSatmcnBx5eXmpVq1a%0Apdrz8vIchjk/v5pydzdX5mZXitq1fRwvhGqHfr+60T/VC/1ZfdCX5zglzEnSwYMH1bdvX0VHR6tj%0Ax446efKkfH19JUnt2rXTyJEjFR4ervz8fPtz8vPz5ePjI4vFYm/Pz8+Xr69vqbYL2z08PC65DkeO%0AHz9VWZtaaWrX9tHhw3lVXQaqAP1+9eJ9Wb3Qn9XHtdaX5QVXp5zNeuTIEcXGxioxMVFdunSRJPXs%0A2VNbt26VJK1fv15NmjRRaGiosrOzVVhYqLy8PO3du1chISEKCwvT6tWrJUlr1qzRXXfdJYvFIg8P%0AD+3bt082m01ZWVkKDw9XWFiYsrKyVFJSotzcXJWUlDDFCgAArhlOGZn7+OOPdfLkSaWmpio1NVWS%0ANHDgQL311lvy8PBQQECARo4cKYvFopiYGEVHR8tms6lfv37y8vJSVFSUkpKSFBUVJQ8PD7377ruS%0ApOHDh6t///4qLi5WRESEmjVrJkkKDw9X9+7dVVJSouTkZGdsEgAAwFXJZLPZbFVdRFW4Godmr7Uh%0AY6Ph0iTXJt6X1Qv9WX1ca33p8mlWAAAAuAZhDgAAwMAIcwAAAAZGmAMAADAwwhwAAICBEeYAAAAM%0AjDAHAABgYIQ5AAAAAyPMAQAAGBhhDgAAwMAIcwAAAAZGmAMAADAwwhwAAICBEeYAAAAMjDAHAABg%0AYIQ5AAAAAyPMAQAAGBhhDgAAwMAIcwAAAAZGmAMAADAwwhwAAICBEeYAAAAMjDAHAABgYIQ5AAAA%0AAyPMAQAAGBhhDgAAwMAIcwAAAAZGmAMAADAwwhwAAICBEeYAAAAMjDAHAABgYIQ5AAAAAyPMAQAA%0AGBhhDgAAwMAIcwAAAAZGmAMAADAwwhwAAICBEeYAAAAMjDAHAABgYO5VXQAAAFcqduwKp6172sBI%0Ap60bqEyMzAEAABgYYQ4AAMDACHMAAAAGRpgDAAAwMMIcAACAgRHmAAAADIwwBwAAYGBcZw7ANYdr%0AkwGoThiZAwAAMDDCHAAAgIER5gAAAAyMMAcAAGBghDkAAAADc8rZrGfOnNGgQYN04MABFRUVqXfv%0A3rr55ps1cOBAmUwm3XLLLRo2bJjc3Nw0d+5czZ49W+7u7urdu7fatm2rgoICJSYm6ujRo/L29ta4%0AcePk7++vzZs3a/To0TKbzYqIiFBcXJwkadKkSVq1apXc3d01aNAghYaGOmOzAAAArjpOCXOLFi1S%0ArVq1NH78eJ04cUJPPvmkbrvtNiUkJKhVq1ZKTk7W8uXL1bx5c6WlpSkzM1OFhYWKjo5W69atlZ6e%0ArpCQEMXHx2vJkiVKTU3VkCFDNGzYME2cOFFBQUHq1auXduzYIZvNpo0bNyojI0MHDx5UfHy8MjMz%0AnbFZAAAAVx2nhLmHH35YHTp0kCTZbDaZzWZt375dLVu2lCS1adNGa9eulZubm1q0aCFPT095enoq%0AODhYu3btUnZ2tl566SX7sqmpqbJarSoqKlJwcLAkKSIiQuvWrZOnp6ciIiJkMpkUGBio4uJiHTt2%0ATP7+/s7YNAAAgKuKU8Kct7e3JMlqteq1115TQkKCxo0bJ5PJZH88Ly9PVqtVPj4+pZ5ntVpLtV+4%0ArMViKbVsTk6OvLy8VKtWrVLteXl5DsOcn19NububK22bK0vt2j6OF0K1Q79XH/Rl9UFfXv3oo3Oc%0AdgeIgwcPqm/fvoqOjlbHjh01fvx4+2P5+fny9fWVxWJRfn5+qXYfH59S7eUt6+vrKw8Pj0uuw5Hj%0Ax09VxmZWqtq1fXT4cF5Vl4EqQL9XH/Rl9UFfXt2utc/M8oKrU85mPXLkiGJjY5WYmKguXbpIku64%0A4w5t2LBBkrRmzRqFh4crNDRU2dnZKiwsVF5envbu3auQkBCFhYVp9erV9mXvuusuWSwWeXh4aN++%0AfbLZbMrKylJ4eLjCwsKUlZWlkpIS5ebmqqSkhClWAABwzXDKyNzHH3+skydPKjU1VampqZKkwYMH%0Aa9SoUZowYYIaN26sDh06yGw2KyYmRtHR0bLZbOrXr5+8vLwUFRWlpKQkRUVFycPDQ++++64kafjw%0A4erfv7+Ki4sVERGhZs2aSZLCw8PVvXt3lZSUKDk52RmbBAAAcFUy2Ww2W1UXURWuxqHZa23I2Gi4%0AOXv1QV9WH/Tlteta+8x0+TQrAAAAXIMwBwAAYGCEOQAAAAMjzAEAABgYYQ4AAMDACHMAAAAGRpgD%0AAAAwMMIcAACAgRHmAAAADIwwBwAAYGCEOQAAAAMjzAEAABgYYQ4AAMDACHMAAAAGRpgDAAAwMMIc%0AAACAgRHmAAAADIwwBwAAYGCEOQAAAAMjzAEAABiYwzC3detWffbZZyoqKlJsbKzuueceffPNN66o%0ADQAAAA44DHOjRo1S06ZN9c033+i6667TggUL9Mknn7iiNgAAADjgMMyVlJTo7rvv1qpVq9S+fXvV%0Aq1dPxcXFrqgNAAAADjgMczVq1NC0adO0YcMGtW3bVjNmzJC3t7cragMAAIADDsPcO++8o1OnTunD%0ADz/U9ddfr0OHDmnChAmuqA0AAAAOOAxzn3zyieLi4hQWFiZJSkxMJMwBAABcJdzLemDw4MHKycnR%0Atm3btGfPHnt7cXGxTp486ZLiAAAAUL4yw1zv3r114MABjR49WnFxcfZ2s9msm266ySXFAQAAoHxl%0AhrkGDRqoQYMGWrRokaxWq/Ly8mSz2SRJp06dUq1atVxWJAAAAC6tzDB33pQpUzRlypRS4c1kMmn5%0A8uVOLQwAAACOOQxzGRkZWrZsmfz9/V1RDwAAACrA4dms9erV0/XXX++KWgAAAFBBDkfmbrzxRkVH%0AR6tVq1by9PS0t194UgQAAACqhsMwV7duXdWtW9cVtQAAAKCCHIa5uLg4nTp1Svv27VNISIgKCgpU%0As2ZNV9QGAAAABxweM7d+/Xp16tRJffr00ZEjRxQZGamsrCxX1AYAAAAHHIa5CRMmaNasWfL19VWd%0AOnX0+eef6+2333ZFbQAAAHDAYZgrKSlR7dq17T/ffPPNTi0IAAAAl8/hMXP/+Mc/tHLlSplMJp08%0AeVJffPGFAgMDXVEbAAAAHHA4MjdixAgtXrxYBw8e1EMPPaSdO3dqxIgRrqgNAAAADjgcmbvhhhs0%0AYcIEV9QCAACACiozzEVGRspkMpX5RO7NCgAAUPXKDHNpaWmy2WyaPHmygoKC1LlzZ5nNZi1evFj7%0A9+93ZY0AAAAoQ5lhrn79+pKk3bt3a8yYMfb22NhYde7c2fmVAQAAwCGHJ0BI0g8//GD//+rVq2U2%0Am51WEAAAAC6fwxMgRo0apaSkJB0+fFg2m03169fnosEAAABXCYdh7o477tDixYt1/PhxmUwm1apV%0AyxV1AQAA4DKUGeaGDh2qkSNHKiYm5pJntc6cOdOphQEAAMCxMsNc9+7dJUnx8fEuKwYAAAAVU+YJ%0AEE2bNpUkNWzYUKtXr1bLli1Vr149zZs3T40bN3ZZgQAAACibw7NZ+/fvr6CgIElS3bp1FR4ergED%0ABji9MAAAADjmMMz9+eef6tGjhyTJ09NT3bp10/Hjx51eGAAAABxzGOauu+46rV692v7z+vXrVaNG%0ADacWBQAAgMvj8NIkw4cPV2Jion1qtV69elxnDgAA4CrhMMzdfvvtmj59usxmszw8PHT06FE1bNjw%0Asla+ZcsWvfPOO0pLS9OOHTv0yiuv6MYbb5QkRUVF6dFHH9XcuXM1e/Zsubu7q3fv3mrbtq0KCgqU%0AmJioo0ePytvbW+PGjZO/v782b96s0aNHy2w2KyIiQnFxcZKkSZMmadWqVXJ3d9egQYMUGhp65XsE%0AAADAQByGuZkzZ2rBggVasGCBDhw4oFdffVUvvPCC/dIlZfn000+1aNEi+5Ts9u3b9eKLLyo2Nta+%0AzOHDh5WWlqbMzEwVFhYqOjparVu3Vnp6ukJCQhQfH68lS5YoNTVVQ4YM0bBhwzRx4kQFBQWpV69e%0A2rFjh2w2mzZu3KiMjAwdPHhQ8fHxyszM/Ju7BQAAwBgcHjM3d+5cffHFF5Kk+vXra/78+fr8888d%0Arjg4OFgTJ060/7xt2zatWrVKzzzzjAYNGiSr1aqtW7eqRYsW8vT0lI+Pj4KDg7Vr1y5lZ2frvvvu%0AkyS1adNG69evl9VqVVFRkYKDg2UymRQREaF169YpOztbERERMplMCgwMVHFxsY4dO3al+wMAAMBQ%0AHI7MnTlzRp6envafPTw8LmvFHTp00P79++0/h4aGqmvXrmratKk++ugjTZ48Wbfddpt8fHzsy3h7%0Ae8tqtcpqtdrbvb29lZeXJ6vVKovFUmrZnJwceXl5lbrF2Pnl/f39y63Pz6+m3N3Nl7UtrlS7to/j%0AhVDt0O/VB31ZfdCXVz/66ByHYe6hhx7S888/r0ceeUSS9O233yoyMrLCL9SuXTv5+vra/z9y5EiF%0Ah4crPz/fvkx+fr58fHxksVjs7fn5+fL19S3VdmG7h4fHJdfhyPHjpyq8Dc5Wu7aPDh/Oq+oyUAXo%0A9+qDvqw+6Mur27X2mVlecHU4zZqYmKiYmBj95z//UU5Ojp577jn169evwkX07NlTW7dulXTu8iZN%0AmjRRaGiosrOzVVhYqLy8PO3du1chISEKCwuzXw5lzZo1uuuuu2SxWOTh4aF9+/bJZrMpKytL4eHh%0ACgsLU1ZWlkpKSpSbm6uSkhKHo3IAAADVhcOROenc8W8BAQGy2WwqLi7WvHnz1KVLlwq9UEpKikaO%0AHCkPDw8FBARo5MiRslgsiomJUXR0tGw2m/r16ycvLy9FRUUpKSlJUVFR8vDw0Lvvvivp3GVS+vfv%0Ar+LiYkVERKhZs2aSpPDwcHXv3l0lJSVKTk6u4C4AAAAwLpPNZrOVt0BSUpJ+/vln/fnnn2rcuLF2%0A7dqlsLAwTZ061VU1OsXVODR7rQ0ZG03s2BVOW/e0gRU/dAFXjr6sPujLa9e19pn5t6ZZf/zxRy1Z%0AskQdOnTQyJEjNXfuXBUVFVVqgQAAALgyDsNcnTp15OHhoZtuukm7d+/WLbfcUuqEAwAAAFQdh8fM%0A1a1bV1OmTNG9996r8ePHS5JOnbr6zgQFAAC4FjkcmRs9erQaNGig0NBQtW/fXl999ZVSUlJcUBoA%0AAAAccTgyZ7FY9Nhjj0mSYmJiFBMT4/SiAAAAcHkcjswBAADg6lVmmPv9999dWQcAAACuQJlhLiEh%0AQZLUp08flxUDAACAiinzmDk3NzdFRUVp9+7deu655y56fObMmU4tDAAAAI6VGeZmzJihnTt3avDg%0AwYqLi3NlTQAAALhMZYY5i8Wiu+++W7Nnz5YkbdmyRcXFxWrevLkCAgJcViAAAADK5vBs1u3bt6tT%0Ap06aP3++FixYoCeeeEIrV650RW0AAABwwOF15t577z3NmjVLQUFBkqScnBzFxcWpbdu2Ti8OAAAA%0A5XM4Mnf27Fl7kJOkoKAglZSUOLUoAAAAXB6HYS4wMFDTp0+X1WqV1WrV9OnTVb9+fVfUBgAAAAcu%0A696smzdv1kMPPaQHH3xQP//8s0aMGOGK2gAAAOCAw2PmbrjhBr3//vuuqAUAAAAVxL1ZAQAADIww%0ABwAAYGAOw9x7773nijoAAABwBRyGuZUrV8pms7miFgAAAFSQwxMgatWqpYcfflhNmjSRl5eXvX3M%0AmDFOLQwAAACOOQxzTz31lCvqAAAAwBW4rDC3f/9+/frrr4qIiNDBgwdL3RECAAAAVcfhMXNLly5V%0A7969NXr0aP3555/q0aOHFi5c6IraAAAA4IDDMPfpp58qPT1d3t7euuGGG7RgwQJ98sknrqgNAAAA%0ADjgMc25ubrJYLPaf69SpIzc3Lk8HAABwNXB4zNwtt9yizz//XGfPntXOnTs1a9Ys3Xbbba6oDQAA%0AAA44HGJLTk7WH3/8IS8vLw0aNEgWi0XDhg1zRW0AAABwwOHIXM2aNfXaa6/psccek4eHh2688UaZ%0AzWZX1AYAAAAHHIa5jRs3asCAAfL395fNZlN+fr7effdd3Xnnna6oDwAAAOVwGObGjh2rKVOm6NZb%0Ab5Uk/fvf/9bw4cM1b948pxcHAACA8l3Waanng5wk3XnnnSouLnZaQQAAALh8ZY7M/fjjj5KkRo0a%0AKTk5WV26dJG7u7sWL17MFCsAAMBVosww9+GHH5b6efz48fb/m0wm51UEAAbWd8UAp617cuTbTls3%0AAOMqM8ylpaW5sg4AAABcAYcnQPz000+aMWOG/vzzz1LtM2fOdFpRAAAAuDwOw9zAgQMVFxenwMBA%0AV9QDAACACnAY5urWrasnn3zSFbUAAACgghyGuZiYGPXv31/33HOP3N3/tzgBDwAAoOo5DHOzZs2S%0AJGVnZ5dqJ8wBAABUPYdh7vDhw/r6669dUQsAAAAqyOEdIMLDw7Vy5UqdPXvWFfUAAACgAhyOzK1c%0AuVIZGRml2kwmk3bu3Om0ogAAAHB5HIa5rKwsV9QBXNO4awAA4Eo5DHOTJk26ZHtcXFylFwMAAICK%0AcRjmLnTmzBl9//33atasmbPqqVZix65w2rqnDYx02roBAIBxOAxzfx2B69u3r2JjY51WEAAAAC6f%0Aw7NZ/yo/P1+5ubnOqAUAAAAV5HBkLjIyUiaTSZJks9l08uRJRuYAAACuEg7DXFpamv3/JpNJvr6+%0AslgsTi0KAAAAl8dhmKtbt66ysrJ04sSJUu3czgsAAKDqOQxzb7zxhnJzc3XTTTfZp1slwhwAoHrj%0A+o8wCodhbvfu3fq///s/V9QCAACACnJ4NutNN92kQ4cOXdHKt2zZopiYGEnS77//rqioKEVHR2vY%0AsGEqKSmRJM2dO1edO3dWt27dtHLlSklSQUGB4uPjFR0drZdfflnHjh2TJG3evFldu3ZVjx49Sl3M%0AeNKkSerSpYt69OihrVu3XlGtAAAARuRwZK6goEAPP/ywQkJC5OnpaW+fOXNmuc/79NNPtWjRItWo%0AUUOSNGbMGCUkJKhVq1ZKTk7W8uXL1bx5c6WlpSkzM1OFhYWKjo5W69atlZ6erpCQEMXHx2vJkiVK%0ATU3VkCFDNGzYME2cOFFBQUHq1auXduzYIZvNpo0bNyojI0MHDx5UfHy8MjMz/+ZuAQAAMAaHYe6V%0AV165ohUHBwdr4sSJGjDg3DEH27dvV8uWLSVJbdq00dq1a+Xm5qYWLVrI09NTnp6eCg4O1q5du5Sd%0Ana2XXnrJvmxqaqqsVquKiooUHBwsSYqIiNC6devk6empiIgImUwmBQYGqri4WMeOHZO/v/8V1Q0A%0AAGAkDsPc+QBWUR06dND+/fvtP9tsNvsJFN7e3srLy5PVapWPj499GW9vb1mt1lLtFy574SVRvL29%0AlZOTIy8vL9WqVatUe15ensMw5+dXU+7u5ivatqtB7do+jhcCxO9KdUJfVh/0ZeVgP55ToXuz/h1u%0Abv87PC8/P99+vbr8/PxS7T4+PqXay1vW19dXHh4el1yHI8ePn6qMzaoyhw/nVXUJMAh+V6oP+rL6%0AoC//vtq1fa6p/VhecK3w7byu1B133KENGzZIktasWaPw8HCFhoYqOztbhYWFysvL0969exUSEqKw%0AsDCtXr3avuxdd90li8UiDw8P7du3TzabTVlZWQoPD1dYWJiysrJUUlKi3NxclZSUMMUKAACuGZc1%0AMpedna1ffvlFTz/9tLZs2aK77767wi+UlJSkoUOHasKECWrcuLE6dOggs9msmJgYRUdHy2azqV+/%0AfvLy8lJUVJSSkpIUFRUlDw8Pvfvuu5Kk4cOHq3///iouLlZERISaNWsmSQoPD1f37t1VUlKi5OTk%0ACtcGAABgVA7D3IwZM7Rs2TIdOnRIDz/8sJKTk9WlSxf17NnT4cobNGiguXPnSpIaNWqkzz///KJl%0AunXrpm7dupVqq1Gjhj788MOLlm3evLl9fReKj49XfHy8w3oAAACqG4fTrAsWLNDUqVNVo0YN+fn5%0Aad68eVz6AwAA4CrhMMy5ubmVur6cl5eXzGbjngUKAABQnVzWpUnGjRun06dPa9myZZozZ47uuece%0AV9QGAAAABxyOzA0YMEANGzbUrbfeqi+//FL333+/kpKSXFEbAAAAHHA4Mufm5qYnnnhC999/v2w2%0AmyTp0KFDCgwMdHpxAAAAKJ/DMDdp0iRNnTpVfn5+MplM9js5LF++3BX1AQAAoBwOw9z8+fO1YsUK%0A+fn5uaIeAAAAVIDDY+bq1KlzWbfHAgAAgOuVOTI3adIkSZKvr6+6d++uNm3alLokSVxcnPOrAwAA%0AQLkcTrOGhoa6og4AAABcgTLDXP369fXUU0+5shYAAABUUJnHzM2cOdOVdQAAAOAKODwBAgAAAFev%0AMqdZ9+zZowcffPCidq4zBwAAcPUoM8w1bNhQn3zyiStrAQAAQAWVGeY8PDxUv359V9YCAACACirz%0AmLmwsDBX1gEAAIArUGaYS05OdmUdAAAAuAKczQoAAGBghDkAAAADI8wBAAAYGGEOAADAwAhzAAAA%0ABkaYAwAAMDDCHAAAgIER5gAAAAyMMAcAAGBghDkAAAADI8wBAAAYGGEOAADAwAhzAAAABkaYAwAA%0AMDDCHAAAgIER5gAAAAyMMAcAAGBghDkAAAADI8wBAAAYGGEOAADAwAhzAAAABkaYAwAAMDDCHAAA%0AgIER5gAAAAyMMAcAAGBghDkAAAADI8wBAAAYGGEOAADAwAhzAAAABkaYAwAAMDDCHAAAgIER5gAA%0AAAyMMAcAAGBghDkAAAADI8wBAAAYmLurX/Cpp56SxWKRJDVo0ECvvvqqBg4cKJPJpFtuuUXDhg2T%0Am5ub5s6dq9mzZ8vd3V29e/dW27ZtVVBQoMTERB09elTe3t4aN26c/P39tXnzZo0ePVpms1kRERGK%0Ai4tz9WYBAABUCZeGucLCQtlsNqWlpdnbXn31VSUkJKhVq1ZKTk7W8uXL1bx5c6WlpSkzM1OFhYWK%0Ajo5W69atlZ6erpCQEMXHx2vJkiVKTU3VkCFDNGzYME2cOFFBQUHq1auXduzYoTvuuMOVmwYAAFAl%0AXDrNumvXLp0+fVqxsbF67rnntHnzZm3fvl0tW7aUJLVp00br1q3T1q1b1aJFC3l6esrHx0fBwcHa%0AtWuXsrOzdd9999mXXb9+vaxWq4qKihQcHCyTyaSIiAitW7fOlZsFAABQZVw6MnfdddepZ8+e6tq1%0Aq/7f//t/evnll2Wz2WQymSRJ3t7eysvLk9VqlY+Pj/153t7eslqtpdovXPb8tO359pycHIe1+PnV%0AlLu7uZK30HVq1/ZxvBAgfleqE/qy+qAvKwf78RyXhrlGjRqpYcOGMplMatSokWrVqqXt27fbH8/P%0Az5evr68sFovy8/NLtfv4+JRqL29ZX19fh7UcP36qErfM9Q4fzqvqEmAQ/K5UH/Rl9UFf/n21a/tc%0AU/uxvODq0mnWefPmaezYsZKkP/74Q1arVa1bt9aGDRskSWvWrFF4eLhCQ0OVnZ2twsJC5eXlae/e%0AvQoJCVFYWJhWr15tX/auu+6SxWKRh4eH9u3bJ5vNpqysLIWHh7tyswAAAKqMS0fmunTpojfffFNR%0AUVEymUx666235Ofnp6FDh2rChAlq3LixOnToILPZrJiYGEVHR8tms6lfv37y8vJSVFSUkpKSFBUV%0AJQ8PD7377ruSpOHDh6t///4qLi5WRESEmjVr5srNAgAAqDIuDXOenp72AHahzz///KK2bt26qVu3%0AbqXaatSooQ8//PCiZZs3b665c+dWXqEG0HfFAKete3Lk205bNwAAqFxcNBgAAMDACHMAAAAGRpgD%0AAAAwMMIcAACAgRHmAAAADIwwBwAAYGCEOQAAAAMjzAEAABgYYQ4AAMDACHMAAAAG5tLbeQEAAFxK%0A7NgVTl3/tIGRTl1/VWJkDgAAwMAIcwAAAAZGmAMAADAwwhwAAICBEeYAAAAMjDAHAABgYIQ5AAAA%0AAyPMAQBMSxlNAAAS9klEQVQAGBhhDgAAwMAIcwAAAAZGmAMAADAwwhwAAICBEeYAAAAMjDAHAABg%0AYIQ5AAAAAyPMAQAAGBhhDgAAwMAIcwAAAAZGmAMAADAwwhwAAICBEeYAAAAMjDAHAABgYIQ5AAAA%0AAyPMAQAAGBhhDgAAwMDcq7oAAAAAZ+u7YoDT1j058m2nrftyMDIHAABgYIQ5AAAAAyPMAQAAGBhh%0ADgAAwMAIcwAAAAZGmAMAADAwwhwAAICBEeYAAAAMjDAHAABgYIQ5AAAAAyPMAQAAGBhhDgAAwMAI%0AcwAAAAZGmAMAADAwwhwAAICBEeYAAAAMjDAHAABgYO5VXUBlKSkpUUpKinbv3i1PT0+NGjVKDRs2%0ArOqyAAAAnKrajMwtW7ZMRUVFmjNnjt544w2NHTu2qksCAABwumoT5rKzs3XfffdJkpo3b65t27ZV%0AcUUAAADOZ7LZbLaqLqIyDB48WO3bt9f9998vSXrggQe0bNkyubtXm5lkAACAi1SbkTmLxaL8/Hz7%0AzyUlJQQ5AABQ7VWbMBcWFqY1a9ZIkjZv3qyQkJAqrggAAMD5qs006/mzWX/55RfZbDa99dZbuumm%0Am6q6LAAAAKeqNmEOAADgWlRtplkBAACuRYQ5AAAAA+N0z0qyYcMGJSQk6Oabb5bNZlNRUZFSUlI0%0Ac+ZMbd++XbVq1ZLNZtOJEyf04osv6umnn5Yk/fDDD0pNTZXNZtOZM2fUoUMHvfDCCzKZTIqJidHt%0At9+uQYMGSZIKCwv1yCOPaMWKFXr//fd16NAhvfXWW5KkrKwsTZkyRZ999hln8ZbBGX1ks9k0a9Ys%0AffXVV/b9/tJLL9kvkdO6dWutXbtWkrR371716dNHKSkpOnjwoH777Tf179/fXt/KlSs1YcIEZWZm%0AytPTU5I0duxYmc1mtWnTRn369NFXX32levXqSZLeeecdNW7cWJ07d3bZPqxKGzZs0HPPPacJEybo%0Ascces7d37NhRTZo00dixY/XHH3+offv2Gjt2rB555BH788rbdxf2kSStWbNGS5cutV94/FLrHDt2%0ArLZv367Dhw+roKBAQUFB8vPzU2hoqFavXq2TJ0/q0KFDuvnmmyVJ06dPl9ls1tatWxUdHa1Zs2Yp%0ANDRUkjR//nxNmjRJixYtksVikST169dPPXr0UKtWrZy8VwHHPvnkE61bt05nz56VyWRSUlKSAgMD%0A9a9//UuStHPnTt14442qUaOGnnjiCXXt2lWS9Oqrr8pms2nKlCmSpLVr1+rjjz+WJP38889q0aKF%0AJCkpKUnjxo3T6dOnVaNGDfvr9uzZUzfffLM6dOigOXPmqGnTppKk9PR0HTlyRPHx8aXqPP9eLigo%0AUEpKig4dOqTTp0+rdu3aGj58uPz8/BQZGamvv/5aXl5eF21nSkqKNm/erC+//NLeVt7n8MSJE/XV%0AV1+pTp06Ki4u1nXXXaf+/fvrjjvuqJT9XhF86leie+65R++9956kc+Hqgw8+kJ+fnxITE9WmTRtJ%0A0okTJ/T444+rc+fO2rNnj8aNG6cpU6aoTp06Onv2rFJSUjR16lS99NJLkqQlS5booYceUsuWLUu9%0AVlxcnJ599lktXbpUzZs315gxYwhyl6Gy+2jOnDnatGmTpk+fLi8vLx0/fly9evXS9ddfr+bNm9tf%0Ad8+ePYqPj9fYsWPVokULzZ8//6La2rZtq++++06pqalKSEjQpk2b9NNPPyk9PV2bNm2Sp6en3nzz%0ATX322WcymUyu2WFXmcaNG2vJkiX2MLd7926dPn3a/vj8+fMVExOjWbNm2YOXpL+17y61zoEDB9of%0A+2sof+mll7RhwwbNnj3b/rt23ty5c/Xiiy+WCnOSdPr0ab311lv2L2f4n23btmnChAk6ffq0bDab%0AWrVqpb59+yo5OVmPPvqo/X0r/e/D/MIP2fP++c9/qnfv3oqMjFS9evXk5va/iamkpCTl5+eXG/pX%0Ar16tadOmyWazqaCgQM8++6yeeOIJ1+2IKvLrr79qxYoVSk9Pl8lk0s6dO5WUlKRFixYpLS1N0rnA%0Ak5KSUuqkw9zcXJ06dUpnz55VTk6OgoKC1Lp1a7Vu3VrSub46//zzxo0bd9GJi/v375fFYtGbb75Z%0A6otueTIzMxUQEGD/QjZ9+nRNnjxZQ4YMKfM5p0+fVnZ2tkJCQrRhw4ZSX6TK+hyWpBdeeEFRUVGS%0Azn1h79u3rxYuXHjJsOhMTLM6ycmTJ+Xv739R+5EjR+Tp6SmTyaTZs2frlVdesf/BcXd318CBAzVn%0Azhz78oMHD9bQoUNLXUPv/LLvvPOO3nnnHb3++usaMmRIqT9ccKwy+ujzzz/X4MGD7W9cPz8/xcXF%0AKT093b6+Xbt2KS4uTu+//779m2hZBg0apKVLl2rbtm0aNWqU3n77bXl4eEg6F0Svv/56ffHFF5Wy%0A/UZ02223KTc3V3l5eZKkRYsWqWPHjpIkm82mhQsXKjY2VmfOnNEvv/xif96V7rvy1llR+fn5+uGH%0AHxQXF6dNmzbp2LFj9seefPJJ/fbbb1q5cuUVr786+u9//6vExEQNHTpU6enpSk9Pl4eHh8aMGePw%0AuS+88ILS0tLs/3r37m1/bNq0aaUeOz/icz70X+q8wGHDhmnixImaOXOmpk2bpg8++EBHjx6tvI29%0ASvn4+Cg3N1fz5s3TH3/8odtvv13z5s1z+LzMzEw9+OCD6tSpk2bNmvW3amjYsKHuu+++i74clSUg%0AIEBr167VihUrZLVaFRMTY/8CVpavv/5a9957r5566qmL/k6U9Tn8VzfddJOaNGmi7Ozsy6qzMhHm%0AKtEPP/ygmJgYde/eXW+++aZ99GD8+PGKjo7WAw88oDFjxuiDDz6QJOXk5Cg4OLjUOiwWi06fPq2S%0AkhJJ0q233qonn3zykveabdCggcLCwnTy5EndfffdTt666qGy++j48eMXBcKgoCDl5uZKOvcBPnDg%0AQJnNZnsAKY/FYtHIkSP1wgsvqGvXrmrcuHGpx1NSUjR9+nT9/vvvV7wPjK59+/b69ttvZbPZtHXr%0AVntAXr9+vUJCQuTv76+nn376oj/IZe27P//8UzExMfZ/48ePtz/maJ0VsXTpUrVr105eXl565JFH%0ASn0gms1mjR07Vm+99ZaOHz9+xa9R3SxcuFBdu3ZVo0aNJEkmk0l9+/bV6tWrVVBQUOmvV17o9/Hx%0A0cyZM7Vnzx55e3vr66+/1g033FDpNVxt6tatq48++kibNm1S9+7d9fDDDzv80lFSUqKvvvpKnTp1%0A0mOPPaalS5deVn8lJSWVei9e+IUnISFBa9eu1U8//eRwPR06dFDv3r01b948Pfjgg3rhhRe0d+/e%0Acp+TkZGhrl276p///Kd27NihP/74w/5YeZ/Df3XDDTdUyXuYOblKdOEU3m+//aYePXron//8p30K%0Ab/Xq1XrnnXfs4aBu3bo6cOBAqfl1q9UqT0/PUlMAvXr1UlRUlP2iyOctW7ZMf/zxh1q0aKEPP/xQ%0Ar7/+ugu20tgqu48sFotOnDihWrVq2R///fff7dM0JpNJkydP1okTJxQfH6+MjAyHHwCtWrWSr6/v%0AJY+F8/Pz06BBg5SUlKSwsLC/vT+MqGPHjkpJSVFQUJDCw8Pt7XPnztX+/fvVs2dPnTlzRrt37y41%0A/VnWvrv++utLTfecP2auvHX6+PhUuO6MjAyZzWb17NlTBQUF+u9//2s/nEKSbrzxRj333HMaPnz4%0ANTuN/lcHDhyw33P7PJPJpICAgEtOY12436ZPn27vR+nc8Vvnp/hiY2Ptf2Pd3Nw0Y8YM+3IpKSnq%0A2rXrRa87bdo0TZ8+Xa+//rqOHTumHj16KC4urtr31e+//y6LxWIfDf33v/+tl19+Wa1atSr1d+9C%0A33//vfLz8/XGG29IOhfuFi9ebD+WriyXmmY9deqUpHOjpmPGjNEbb7yhbt26lbuen3/+Wffee6/a%0At2+v4uJiLVy4UG+++eYlD2+Rzk2P7tmzxx7WTCaT0tPTlZCQYF+mrM/hv8rNzVX79u3LXcYZGJlz%0AkoCAgIva7r//fj344IMaOnSoJCkqKkofffSRDh8+LEk6c+aMRo8erR49epR63vlv7RdOLeTk5Gjc%0AuHEaP368Bg8erGXLlmn9+vVO3KLqpzL66Nlnn9WoUaNUVFQkSTp69KgmTZpkf7xmzZqqX7++mjRp%0AomeeeUaJiYn2UdcrFRkZqUaNGmnBggV/az1GFRQUpFOnTiktLc1+zNLx48e1ZcsWZWRkaOrUqZo5%0Ac6batWt30T6qyL47duzYZa3zcuzevVvFxcVKT0/X1KlT9cUXXyg4OPiiEY5nn31Wx48f1w8//FDh%0A16iO6tWrp5ycnFJtJSUlys3NlZubm/19d97Zs2ft///rNOv5ICeVnma9MMhJpUP/+ffqn3/+qdzc%0AXCUmJmrx4sWaP3++vv/++2tiWnz37t0aMWKEfV83atRIvr6+MpvNZT5n3rx5GjVqlKZOnaqpU6fq%0A/fff/9tTrZLUpEkTPf744/r000/LXW7JkiX2fjWbzbr11lvLPdYuIyND/fr1s9c7Y8YMZWZmlvr9%0AutTn8F/t2bNHv/76a6njpV2FkblKdH4Kz83NzT69tnHjxlLL9OnTR0899ZRWrVqlBx54QP369VO/%0Afv1UXFyss2fPql27dqW+rZ/XuHFjPf/885oxY4aKioqUkJCggQMH6h//+Iekc9OEcXFxmjdv3jUx%0A9H+lKruPYmJiVFxcrGeeeUbu7u4ymUzq06fPJUfNYmNjtXbtWqWmpiowMFBffvml1q1bZ388LS1N%0A3t7el7UdgwcPvqY/8B999FEtXLhQjRo1Uk5Ojn788Ud17dq11AdMt27dNGDAAKWkpJR67uXuu4UL%0AF6p9+/aXXGdMTEyFRmQyMjLUqVOnUm1du3bVF198occff9zeZjKZNGbMGPtxgNe6J598UrGxsYqM%0AjJS/v78SEhJUt25dtW3bVnfeeae+++47PfTQQ5Kkn376yX728N8VGRmp7777TgsWLFBiYqKKiorU%0Ar18/zZ07VwEBAapdu7YCAgIu62B8o2vfvr327t2rLl26qGbNmrLZbBowYECZo9NHjhzRli1bSh3f%0Adtddd6mwsFCbNm0qd0YhKSmp1NmsjzzySKkTXKRzI6yOQnRCQoJGjhypTp06qUaNGqpZs6ZGjx5t%0Af/z8CQvnX+Orr77SokWL7G2BgYG67bbb9M0335Ra74Wfw+edHwF2c3OTu7u7Pvzwwyo5EZE7QAAA%0Arlrbtm3Te++9p/z8fBUUFCggIEABAQHq37+/Jk+erE2bNsnb21seHh4aNmyYGjdufMmzWRs1aqQR%0AI0Zc8mzW5557Tr6+vqXOQLZarerYsaPi4+PVuXNnLV++XKmpqXJ3d1dxcbEeeOABxcXFuXx/AJdC%0AmAMAGMquXbsUFBR02SPZQHVHmAMAADAwToAAAAAwMMIcAACAgRHmAAAADIxLkwC4pm3YsEGvvvqq%0AgoODZbPZdObMGT3xxBOlbv/kKgMHDlTLli0vecFoACgLYQ7ANa9p06b2u0Dk5+fr0UcfVbt27Srt%0AumUA4ExMswLABQoKCmQ2m+Xj46PNmzera9eueuKJJ/T888/b7+saExOjuLg4dejQQTt37tTKlSvV%0AqVMndezYUX369NGRI0cknbv47P79+yWdGwGMiYmRJP3yyy/q3LmzOnXqpJEjR6pdu3b211+1apW6%0AdOmitm3bas6cOS7eegBGRJgDcM3btm2bPYxFRkaqZcuW8vPz0+uvv66hQ4dq0aJF6tGjR6n7H996%0A66365ptvVKdOHSUnJ2vy5MlavHixwsLCNGLEiHJfb+DAgfrXv/6lhQsXKigoSMXFxfbHioqKlJGR%0AoSlTppS6ij4AlIUwB+Ca17RpUy1cuFCLFy/WunXrdODAAX366afy9fVVaGiopHO3/dm3b5/y8vIk%0Ayd6+detWhYaGqkGDBpKk7t27l3u7sBMnTujAgQO6//77JUlPP/10qccffPBBmUwm3XLLLTp+/Hil%0AbyuA6ocwBwAX8Pb21kMPPaQNGzZc9JjNZrOPol133XWSZL8Z+4XLXHjD9/PXZT/fZjabVd612s/f%0AC7Yi934FcG0jzAHABYqLi7Vx40Y1a9ZMJ06c0NatWyVJS5cuVWBgoGrVqlVq+WbNmmnLli32Y+Pm%0AzJmjVq1aSZL8/Pz066+/SpKWL18uSfLx8VFwcLBWr14tSVq8eLFLtgtA9cXZrACueeePmZOk06dP%0A684771Tv3r0VGRmpkSNH6vTp07r++usveQxbQECARowYobi4OJ05c0aBgYEaPXq0JOm1117TyJEj%0ANWnSJEVERNifM27cOA0aNEjvv/++br31VvsoHwBcCe7NCgAuNmnSJHXr1k116tTRt99+q8WLF2vi%0AxIlVXRYAg2JkDgBcLDAwULGxsXJ3d5evr699JA8ArgQjcwAAAAbGCRAAAAAGRpgDAAAwMMIcAACA%0AgRHmAAAADIwwBwAAYGCEOQAAAAP7/6/znoc5gfNgAAAAAElFTkSuQmCC"/>
          <p:cNvSpPr>
            <a:spLocks noChangeAspect="1" noChangeArrowheads="1"/>
          </p:cNvSpPr>
          <p:nvPr/>
        </p:nvSpPr>
        <p:spPr bwMode="auto">
          <a:xfrm>
            <a:off x="307975" y="21167"/>
            <a:ext cx="298450" cy="39793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AutoShape 7" descr="data:image/png;base64,iVBORw0KGgoAAAANSUhEUgAAAcsAAAFyCAYAAACax/H6AAAABHNCSVQICAgIfAhkiAAAAAlwSFlz%0AAAALEgAACxIB0t1+/AAAIABJREFUeJzt3XlYlPX+//HnsKYsiqImCS4VVhoq4lKSJebS4lK5QWKF%0AZS7QQRNxScRdc6lcKOunuVsqmWvfzslcMtOKXFLTys5RFI77wqCAwv37w8s5kuKtAuOgr8d1dV3O%0AZ+65531/mOY1n8+9WQzDMBAREZECOd3uAkRERBydwlJERMSEwlJERMSEwlJERMSEwlJERMSEwlJE%0ARMSEy+0u4HY5dizDLu/j41OaU6fO2eW97kTqv8JTHxae+rDwSkofVqjgdc12jSyLmYuL8+0uoURT%0A/xWe+rDw1IeFV9L7UGEpIiJiQmEpIiJiQmEpIiJiQmEpIiJiQmEpIiJiQmEpIiJiQmEpIiJi4q69%0AKIGIyM2IGvdtka5v1sAw02WmTn2Pfft+4+TJE2RlZeHndx9ly/owatT4q5ZNT0/jr7/206TJE9dc%0A16FDqYwenciHH84sdO13I4WliIiDionpC8CaNSs5cOA/9OoVU+CyP//8I+npaQWGpRSOwlJEpIT5%0A4INJ7Nq1E4DWrZ+lbdsXWbhwLjk5OdSuHYS7uztz5swkLy+PrKwsEhNH3+aKSz6FpYhICbJx43qO%0AHz/Gxx/P5uLFi/TsGUVwcAMiIrqRnp7G44+Hkpz8OYmJoylXrjyffvoJ69ev5amnmt/u0ks0haWI%0ASAly4MC/qVOnLhaLBVdXVx55pDYHDvw73zK+vhWYPHk8pUqV5ujRo9SrF3ybqr1z6GhYEZESpGrV%0A6uzcuQOAixcvsnv3TqpUCcBisWAYBgDvvjuaIUOGM2RIIuXKlbud5d4ximVkeeHCBQYPHszhw4fJ%0AycmhV69eVK5cmTfffJNq1aoBEB4ezrPPPsvixYv57LPPcHFxoVevXjRr1oysrCzi4uI4ceIEHh4e%0AjB8/nnLlyrF9+3ZGjx6Ns7MzoaGhREdHAzBt2jTWr1+Pi4sLgwcPJigoqDg2S4pBURxheCNHFYrc%0AKZ544km2b0+hZ88ocnJyePrp1jzwwINcvHiBBQvm8OCDNWnRojW9e3fnnnvuoWzZchw/fux2l13i%0AWYzLP0WKUHJyMnv37mXIkCGcPn2a9u3b06dPHzIyMoiKirItd+zYMaKiokhOTiY7O5uIiAiSk5NZ%0AsGABVquVmJgYVq9ezbZt23jnnXdo164dU6dOxd/fnx49etC3b18Mw2D8+PHMmTOH9PR0YmJiSE5O%0ANq3RXvezrFDBy27vVRIpLIufPoOFpz4svJLShwXdz7JYRpatW7emVatWABiGgbOzM7t27eLf//43%0Aa9eupWrVqgwePJidO3dSr1493NzccHNzIyAggL1795KSksLrr78OQNOmTUlKSsJqtZKTk0NAQAAA%0AoaGhbN68GTc3N0JDQ7FYLPj5+ZGbm8vJkyc19SAiIkWmWMLSw8MDAKvVyltvvUVsbCw5OTl07NiR%0A2rVr8+GHHzJ9+nQeeughvLy88r3OarVitVpt7R4eHmRkZGC1WvH09My3bGpqKu7u7pQtWzZfe0ZG%0AhmlY+viUttvNSAv6pSJFQ/1rTn1UeOrDwivJfVhsR8Omp6fTp08fIiIiaNOmDWfPnsXb2xuAFi1a%0AMHLkSEJCQsjMzLS9JjMzEy8vLzw9PW3tmZmZeHt752u7st3V1fWa6zBz6tS5otrU6yopUw8lmfr3%0A+vQZLDz1YeGVlD4sKNCL5WjY48ePExUVRVxcHB06dACge/fu7Nx56STaH374gVq1ahEUFERKSgrZ%0A2dlkZGSwf/9+AgMDCQ4OZsOGDQBs3LiR+vXr4+npiaurKwcPHsQwDDZt2kRISAjBwcFs2rSJvLw8%0A0tLSyMvL0xSsiIgUqWIZWX700UecPXuWpKQkkpKSABg4cCBjxozB1dUVX19fRo4ciaenJ5GRkURE%0ARGAYBn379sXd3Z3w8HDi4+MJDw/H1dWVSZMmATB8+HD69+9Pbm4uoaGh1KlTB4CQkBA6d+5MXl4e%0ACQkJxbFJIiJyFyuWo2FLAh0N6xh0NGzx02ew8NSHhVdS+tCuR8OKiNxp+nw7oEjXNz3s3es+/8sv%0AP5OQMIhq1arb2gq640hR2L//TzIyzlK3rmNd7eeDDybRufPLlC5dmtjYXnh7l6F+/YbUrx/CI4/U%0ANn39hx9OpWrVajz7bJtC1aGwFBFxUPXrhzB8+Fi7vNf69WspX768w4XlP/7xNgDbt/9C5cp+jB49%0A4bbUobAUESlBLl68SHR0D1577Q0efDCQt97qxaRJUzh+/DhTpkwiLy+PChUqMmzYSA4dOsT770/A%0AMAzKlCnDoEHD+P33vcydOwsnJydOnDhB27Yv0LTpU3z11SpcXFwJDHzINmJLT09j2LDBfPzxbAB6%0A9HiV4cPHsGbNStLT0zh16hRHjqQTE9OPRo0eY8aM6WzblkJu7kWefDKMrl1fJTq6B1WrViM9/RA5%0AORcZPnwM5cv78tFH09ixYxt5eXl07vwyYWFPs3v3rqu24e233yI2No7335/I8ePHmDlzBv/9bzrN%0Am7ckJKQhEyaM4dChVPLy8njjjV4EB4ewfv1a5syZSdmyPly4cIGqVasVut8VliIiDiol5Weio3vY%0AHj/+eCgREd0YNmwUAwbEUr68L336/INKle4lPr4fiYmjqVatOqtWfcl//vMfJk0ax6BBCVSvXoNV%0Aq75kwYI5NGjQiOPHjzFr1gIMI49u3boQFvY0zzzzPOXLl7+hqU0AV1c3Jk2awk8/bWHRogU0avQY%0A//rX/zF16gzKl/dlzZqVtmVr1w7i3XfHMmPGLObN+5RGjR4nPf0wH344k+zsbN588zUaNGjEhAlj%0ArtqGS+/lyltv9WP58mS6d3+T0aMTAVi58kvKlCnLoEEJnDlzmj59ejB79kKmTn2PWbPm4+1dhri4%0AfxTJ30JhKSLioAqahq1c2Y+goLrs2vUrjRs/DsDJkyds+zeff749cOkOJZMmjQMgN/ciVapcugJa%0A7dpBuLm5AVCjxv0cPnzohuq58njQwMCaAFSseC85OdkAJCSM5KOPpnLixAlbXZe2owEAjz4axKZN%0AG6hQoSL79u21/RC4ePEi//1v2jW34Xr27/+TnTu3sWfPLts2Hj9+HG9vb8qUKWvb1qKgsBQRKWF2%0A7fqVv/7aT9269Vi0aD4REZH4+vqSmnoQf/8A5s+fjb9/VQICqvLOOyO499572blzOydOHAfgjz9+%0AJzc3lwsXLvDvf/9FlSoB/PTTVvLy8p8c4ebmxqlTp8jNzeXcuXOkp6fZnrNY8teUk5PDunVrSUwc%0AA0DXrh15+ulLlz3dt+83atV6gJ07d1C9eg2qVq1GvXohxMcPIS8vj9mz/x/33VflmttwPVWrVqNi%0AxYp06xZFdnYWc+bMonz58litVk6dOoWPjw979+6hYsVKhe1yhaWIiKP6+zQswLhxkxk3biRjxkyg%0AUqV76dHjVYKD6xMXN5ixY0fg5ORE+fLl6dQpgkqV7mXUqARyc3OxWCwMHDiU48ePcfHiRfr3f4sz%0AZ87wyivdKVu2LDVrPkxS0gdUq1ad4OAQAMqX96VBg4a88UY3/PyqUKWKf4G1urm54e3tTY8er+Lu%0A7k6DBo2pVOleANasWcUXX3yOs7MrQ4eOwNu7DNu2pdC79+ucP3+Opk2bUbq0xzW3YcmSRQW+Z7t2%0ALzJ+/Ciio3uQmWnlhRc64urqSt++A3j77Wi8vMrg4lI0MafzLItZSTm36HbReZbFT5/BwruT+vCX%0AX35m+fJkux1lGx3dg7i4wYSEPFoi+tCul7sTERG5k2gaVkTkLhIcHGKbZrWHadM+ttt7FSeNLEVE%0AREwoLEVEREwoLEVEREwoLEVEREwoLEVEREwoLEVEREwoLEVEREwoLEVEREwoLEVEREwoLEVEREwo%0ALEVEREwoLEVEREwoLEVEREwoLEVEREwoLEVEREwoLEVEREwoLEVEREwoLEVEREwoLEVEREwoLEVE%0AREwoLEVEREwoLEVEREwoLEVEREwoLEVEREwoLEVEREwoLEVEREwoLEVEREwoLEVEREwoLEVEREy4%0A3O4CRERut6hx3xbq9bMGhhVRJeKoNLIUERExobAUERExobAUERExobAUERExobAUERExobAUEREx%0AobAUERExofMsRUo4nSMoUvw0shQRETGhsBQRETGhsBQRETGhsBQRETGhsBQRETFRLEfDXrhwgcGD%0AB3P48GFycnLo1asXDzzwAAMHDsRisfDggw8ybNgwnJycWLx4MZ999hkuLi706tWLZs2akZWVRVxc%0AHCdOnMDDw4Px48dTrlw5tm/fzujRo3F2diY0NJTo6GgApk2bxvr163FxcWHw4MEEBQUVx2aJiMhd%0AqljCcsWKFZQtW5YJEyZw+vRp2rdvz0MPPURsbCyNGjUiISGBtWvXUrduXebNm0dycjLZ2dlERETQ%0ApEkTFi1aRGBgIDExMaxevZqkpCTeeecdhg0bxtSpU/H396dHjx7s2bMHwzD48ccfWbJkCenp6cTE%0AxJCcnFwcmyUiInepYgnL1q1b06pVKwAMw8DZ2Zndu3fTsGFDAJo2bcr333+Pk5MT9erVw83NDTc3%0ANwICAti7dy8pKSm8/vrrtmWTkpKwWq3k5OQQEBAAQGhoKJs3b8bNzY3Q0FAsFgt+fn7k5uZy8uRJ%0AypUrVxybJiIid6FiCUsPDw8ArFYrb731FrGxsYwfPx6LxWJ7PiMjA6vVipeXV77XWa3WfO1XLuvp%0A6Zlv2dTUVNzd3Slbtmy+9oyMDNOw9PEpjYuLc5Ft8/VUqOBlvpDcMvVv4aj/Ck99eGNKcj8V2xV8%0A0tPT6dOnDxEREbRp04YJEybYnsvMzMTb2xtPT08yMzPztXt5eeVrv96y3t7euLq6XnMdZk6dOlcU%0Am2mqQgUvjh3LsMt73a3Uv4Wj/is89aG5kvJdWFCgF8vRsMePHycqKoq4uDg6dOgAwCOPPMLWrVsB%0A2LhxIyEhIQQFBZGSkkJ2djYZGRns37+fwMBAgoOD2bBhg23Z+vXr4+npiaurKwcPHsQwDDZt2kRI%0ASAjBwcFs2rSJvLw80tLSyMvL0xSsiIgUqWIZWX700UecPXuWpKQkkpKSABgyZAijRo1i8uTJ1KhR%0Ag1atWuHs7ExkZCQREREYhkHfvn1xd3cnPDyc+Ph4wsPDcXV1ZdKkSQAMHz6c/v37k5ubS2hoKHXq%0A1AEgJCSEzp07k5eXR0JCQnFskoiI3MUshmEYt7uI28Fe0wElZerhdinsRcBBFwLXhdQLT31Y/ErK%0Ad6Fdp2FFRETuJApLEREREwpLEREREwpLEREREwpLEREREwpLEREREwpLEREREwpLEREREwpLERER%0AEwpLEREREwpLEREREwpLEREREwpLEREREwpLEREREwpLEREREwpLEREREwpLEREREwpLEREREwpL%0AEREREwpLERERE6ZhuXPnTj799FNycnKIioqicePGfP311/aoTURExCGYhuWoUaOoXbs2X3/9Nffc%0Acw/Lli3j448/tkdtIiIiDsE0LPPy8mjQoAHr16+nZcuWVK5cmdzcXHvUJiIi4hBMw7JUqVLMmjWL%0ArVu30qxZM+bMmYOHh4c9ahMREXEIpmE5ceJEzp07x5QpUyhTpgxHjx5l8uTJ9qhNRETEIZiG5ccf%0Af0x0dDTBwcEAxMXFKSxFROSu4lLQE0OGDCE1NZVdu3bxxx9/2Npzc3M5e/asXYoTERFxBAWGZa9e%0AvTh8+DCjR48mOjra1u7s7Mz9999vl+JEREQcQYFhWaVKFapUqcKKFSuwWq1kZGRgGAYA586do2zZ%0AsnYrUkRE5HYqMCwvmzFjBjNmzMgXjhaLhbVr1xZrYSIiIo7CNCyXLFnCN998Q7ly5exRj4iIiMMx%0APRq2cuXKlClTxh61iIiIOCTTkWW1atWIiIigUaNGuLm52dqvPOhHRETkTmYalpUqVaJSpUr2qEVE%0ARMQhmYZldHQ0586d4+DBgwQGBpKVlUXp0qXtUZuIiIhDMN1n+cMPP9CuXTt69+7N8ePHCQsLY9Om%0ATfaoTURExCGYhuXkyZNZuHAh3t7eVKxYkfnz5/Puu+/aozYRERGHcEO36KpQoYLt8QMPPFCsBYmI%0AiDga032W9957L+vWrcNisXD27FkWLFiAn5+fPWoTERFxCKYjyxEjRrBy5UrS09N5+umn+e233xgx%0AYoQ9ahMREXEIpiPL8uXL65ZcIiJyVyswLMPCwrBYLAW+UNeGFRGRu0WBYTlv3jwMw2D69On4+/vz%0A4osv4uzszMqVKzl06JA9axQREbmtCgzL++67D4B9+/YxduxYW3tUVBQvvvhi8VcmIiLiIEwP8AHY%0AsmWL7d8bNmzA2dm52AoSERFxNKYH+IwaNYr4+HiOHTuGYRjcd999uiiBiIjcVUzD8pFHHmHlypWc%0AOnUKi8WS7ybQIiIid4MCw3Lo0KGMHDmSyMjIax4VO3fu3GItTERExFEUGJadO3cGICYmxm7FiIiI%0AOKICD/CpXbs2AFWrVmXDhg00bNiQypUrs3TpUmrUqGG3AkVERG4306Nh+/fvj7+/P3DpRtAhISEM%0AGDCg2AsTERFxFKZheebMGbp06QKAm5sbnTp14tSpU8VemIiIiKMwDct77rmHDRs22B7/8MMPlCpV%0AqliLEhERcSSmp44MHz6cuLg429Rr5cqVdZ6liIjcVUzD8uGHH2b27Nk4Ozvj6urKiRMnqFq16g2t%0AfMeOHUycOJF58+axZ88e3nzzTapVqwZAeHg4zz77LIsXL+azzz7DxcWFXr160axZM7KysoiLi+PE%0AiRN4eHgwfvx4ypUrx/bt2xk9ejTOzs6EhoYSHR0NwLRp01i/fj0uLi4MHjyYoKCgW+8RERGRvzEN%0Ay7lz57Js2TKWLVvG4cOH6dmzJ6+++qrt1JKCfPLJJ6xYscI2Zbt7925ee+01oqKibMscO3aMefPm%0AkZycTHZ2NhERETRp0oRFixYRGBhITEwMq1evJikpiXfeeYdhw4YxdepU/P396dGjB3v27MEwDH78%0A8UeWLFlCeno6MTExJCcnF7JbRERE/sd0n+XixYtZsGABcOni6l988QXz5883XXFAQABTp061Pd61%0Aaxfr16/n5ZdfZvDgwVitVnbu3Em9evVwc3PDy8uLgIAA9u7dS0pKCk888QQATZs25YcffsBqtZKT%0Ak0NAQAAWi4XQ0FA2b95MSkoKoaGhWCwW/Pz8yM3N5eTJk7faHyIiIlcxHVleuHABNzc322NXV9cb%0AWnGrVq3y3corKCiIjh07Urt2bT788EOmT5/OQw89hJeXl20ZDw8PrFYrVqvV1u7h4UFGRgZWqxVP%0AT898y6ampuLu7p7vEnyXly9Xrtx16/PxKY2Li30uCF+hgpf5QnLL1L+Fo/4rPPXhjSnJ/WQalk8/%0A/TSvvPIKzzzzDAD//Oc/CQsLu+k3atGiBd7e3rZ/jxw5kpCQEDIzM23LZGZm4uXlhaenp609MzMT%0Ab2/vfG1Xtru6ul5zHWZOnTp309twKypU8OLYsQy7vNfdSv1bOOq/wlMfmisp34UFBbrpNGxcXByR%0AkZH8+9//JjU1lW7dutG3b9+bLqB79+7s3LkTuHT6Sa1atQgKCiIlJYXs7GwyMjLYv38/gYGBBAcH%0A205X2bhxI/Xr18fT0xNXV1cOHjyIYRhs2rSJkJAQgoOD2bRpE3l5eaSlpZGXl2c6qhQREbkZpiNL%0AuLT/0dfXF8MwyM3NZenSpXTo0OGm3igxMZGRI0fi6uqKr68vI0eOxNPTk8jISCIiIjAMg759++Lu%0A7k54eDjx8fGEh4fj6urKpEmTgEunsfTv35/c3FxCQ0OpU6cOACEhIXTu3Jm8vDwSEhJusgtERESu%0Az2IYhnG9BeLj49m2bRtnzpyhRo0a7N27l+DgYGbOnGmvGouFvaYDSsrUw+0SNe7bQq9j1sCb3y1w%0AJylsH97t/QfqQ3soKd+FtzwN+9NPP7F69WpatWrFyJEjWbx4MTk5OUVeoIiIiKMyDcuKFSvi6urK%0A/fffz759+3jwwQfzHVAjIiJypzPdZ1mpUiVmzJjBY489xoQJEwA4d84+R5KKiIg4AtOR5ejRo6lS%0ApQpBQUG0bNmSVatWkZiYaIfSREREHIPpyNLT05PnnnsOgMjISCIjI4u9KBEREUdiOrIUERG52xUY%0AlgcOHLBnHSIiIg6rwLCMjY0FoHfv3nYrRkRExBEVuM/SycmJ8PBw9u3bR7du3a56fu7cucVamIiI%0AiKMoMCznzJnDb7/9xpAhQ2w3WRYREbkbFRiWnp6eNGjQgM8++wyAHTt2kJubS926dfH19bVbgSIi%0AIreb6dGwu3fvpl27dnzxxRcsW7aMtm3bsm7dOnvUJiIi4hBMz7N87733WLhwIf7+/gCkpqYSHR1N%0As2bNir04ERERR2A6srx48aItKAH8/f3Jy8sr1qJEREQciWlY+vn5MXv2bKxWK1arldmzZ3PffffZ%0AozYRERGHcEPXht2+fTtPP/00zZs3Z9u2bYwYMcIetYmIiDgE032W5cuX5/3337dHLSIiIg5J14YV%0AERExobAUERExYRqW7733nj3qEBERcVimYblu3ToMw7BHLSIiIg7J9ACfsmXL0rp1a2rVqoW7u7ut%0AfezYscVamIiIiKMwDcsXXnjBHnWIiIg4rBsKy0OHDvHnn38SGhpKenp6viv6iIiI3OlM91muWbOG%0AXr16MXr0aM6cOUOXLl1Yvny5PWoTERFxCKZh+cknn7Bo0SI8PDwoX748y5Yt4+OPP7ZHbSIiIg7B%0ANCydnJzw9PS0Pa5YsSJOTjo9U0RE7h6m+ywffPBB5s+fz8WLF/ntt99YuHAhDz30kD1qExERcQim%0AQ8SEhASOHDmCu7s7gwcPxtPTk2HDhtmjNhEREYdgOrIsXbo0b731Fs899xyurq5Uq1YNZ2dne9Qm%0AIiLiEEzD8scff2TAgAGUK1cOwzDIzMxk0qRJPProo/aoT0RE5LYzDctx48YxY8YMatasCcCvv/7K%0A8OHDWbp0abEXJyIi4ghu6LDWy0EJ8Oijj5Kbm1tsBYmIiDiaAkeWP/30EwDVq1cnISGBDh064OLi%0AwsqVKzUFKyIid5UCw3LKlCn5Hk+YMMH2b4vFUnwViYhd9fl2QKFePz3s3SKqRMRxFRiW8+bNs2cd%0AIiIiDsv0AJ+ff/6ZOXPmcObMmXztc+fOLbaiREREHIlpWA4cOJDo6Gj8/PzsUY+IiIjDMQ3LSpUq%0A0b59e3vUIiIi4pBMwzIyMpL+/fvTuHFjXFz+t7gCVERE7hamYblw4UIAUlJS8rUrLEVE5G5hGpbH%0Ajh3jq6++skctIiIiDsn0Cj4hISGsW7eOixcv2qMeERERh2M6sly3bh1LlizJ12axWPjtt9+KrSgR%0AERFHYhqWmzZtskcdIrdMV6ARkeJmGpbTpk27Znt0dHSRFyMiIuKITMPyShcuXOC7776jTp06xVVP%0AiRM17ttCvX7WwLAiqkRERIqLaVj+fQTZp08foqKiiq0gERERR3ND97O8UmZmJmlpacVRi4iIiEMy%0AHVmGhYXZbsllGAZnz57VyFJERO4qpmF55a26LBYL3t7eeHp6FmtRIiIijuSGLqS+adMmTp8+na9d%0Al7sTEZG7hWlYvv3226SlpXH//ffbpmNBYSkicpnO9b3zmYblvn37+L//+z971CIiIuKQTI+Gvf/+%0A+zl69OgtrXzHjh1ERkYCcODAAcLDw4mIiGDYsGHk5eUBsHjxYl588UU6derEunXrAMjKyiImJoaI%0AiAjeeOMNTp48CcD27dvp2LEjXbp0yXexhGnTptGhQwe6dOnCzp07b6lWERGRgpiOLLOysmjdujWB%0AgYG4ubnZ2ufOnXvd133yySesWLGCUqVKATB27FhiY2Np1KgRCQkJrF27lrp16zJv3jySk5PJzs4m%0AIiKCJk2asGjRIgIDA4mJiWH16tUkJSXxzjvvMGzYMKZOnYq/vz89evRgz549GIbBjz/+yJIlS0hP%0ATycmJobk5ORCdouIiMj/mIblm2++eUsrDggIYOrUqQwYcGkuf/fu3TRs2BCApk2b8v333+Pk5ES9%0AevVwc3PDzc2NgIAA9u7dS0pKCq+//rpt2aSkJKxWKzk5OQQEBAAQGhrK5s2bcXNzIzQ0FIvFgp+f%0AH7m5uZw8eZJy5crdUt0iIiJ/ZxqWlwPuZrVq1YpDhw7ZHhuGYTtAyMPDg4yMDKxWK15eXrZlPDw8%0AsFqt+dqvXPbKU1Y8PDxITU3F3d2dsmXL5mvPyMgwDUsfn9K4uDjf0rYVpQoVvMwXkmKlv0HhqP8K%0A727pw5K8nTd1bdjCcHL63+7RzMxM2/mamZmZ+dq9vLzytV9vWW9vb1xdXa+5DjOnTp0ris0qtGPH%0AMm53CXc9/Q0KR/1XeHdDH1ao4FUitrOgQL/py93dqkceeYStW7cCsHHjRkJCQggKCiIlJYXs7Gwy%0AMjLYv38/gYGBBAcHs2HDBtuy9evXx9PTE1dXVw4ePIhhGGzatImQkBCCg4PZtGkTeXl5pKWlkZeX%0ApylYEREpUjc0skxJSeH333/npZdeYseOHTRo0OCm3yg+Pp6hQ4cyefJkatSoQatWrXB2diYyMpKI%0AiAgMw6Bv3764u7sTHh5OfHw84eHhuLq6MmnSJACGDx9O//79yc3NJTQ01Hb3k5CQEDp37kxeXh4J%0ACQk3XZuIiMj1mIblnDlz+Oabbzh69CitW7cmISGBDh060L17d9OVV6lShcWLFwNQvXp15s+ff9Uy%0AnTp1olOnTvnaSpUqxZQpU65atm7durb1XSkmJoaYmBjTekRERG6F6TTssmXLmDlzJqVKlcLHx4el%0AS5fq1AwREbmrmIalk5NTvvMr3d3dcXa+/UeRioiI2MsNnToyfvx4zp8/zzfffMPnn39O48aN7VGb%0AiIiIQzAdWQ4YMICqVatSs2ZNvvzyS5588kni4+PtUZuIiIhDMB1ZOjk50bZtW5588kkMwwDg6NGj%0A+Pn5FXtIqT9AAAAXy0lEQVRxIiIijsA0LKdNm8bMmTPx8fHBYrHYrsSzdu1ae9QnIiJy25mG5Rdf%0AfMG3336Lj4+PPeoRERFxOKb7LCtWrHhDl48TERG5UxU4srx8v0hvb286d+5M06ZN850yEh0dXfzV%0AiYiIOADTadigoCB71CEiIuKwCgzL++67jxdeeMGetYiIiDikAvdZzp071551iIiIOCy73aJLRESk%0ApCpwGvaPP/6gefPmV7XrPEsREbnbFBiWVatW5eOPP7ZnLSIiIg6pwLB0dXXlvvvus2ctIiIiDqnA%0AfZbBwcH2rENERMRhFRiWCQkJ9qxDRETEYeloWBERERMKSxERERMKSxERERMKSxERERMKSxERERMK%0ASxERERMKSxERERMKSxERERMKSxERERMKSxERERMKSxERERMKSxERERMKSxERERMKSxERERMKSxER%0AERMKSxERERMKSxERERMKSxERERMKSxERERMKSxERERMKSxERERMKSxERERMKSxERERMKSxERERMK%0ASxERERMKSxERERMKSxERERMKSxERERMKSxERERMKSxERERMKSxERERMKSxERERMKSxERERMKSxER%0AERMKSxERERMu9n7DF154AU9PTwCqVKlCz549GThwIBaLhQcffJBhw4bh5OTE4sWL+eyzz3BxcaFX%0Ar140a9aMrKws4uLiOHHiBB4eHowfP55y5cqxfft2Ro8ejbOzM6GhoURHR9t7s0RE5A5m17DMzs7G%0AMAzmzZtna+vZsyexsbE0atSIhIQE1q5dS926dZk3bx7JyclkZ2cTERFBkyZNWLRoEYGBgcTExLB6%0A9WqSkpJ45513GDZsGFOnTsXf358ePXqwZ88eHnnkEXtumoiI3MHsOg27d+9ezp8/T1RUFN26dWP7%0A9u3s3r2bhg0bAtC0aVM2b97Mzp07qVevHm5ubnh5eREQEMDevXtJSUnhiSeesC37ww8/YLVaycnJ%0AISAgAIvFQmhoKJs3b7bnZomIyB3OriPLe+65h+7du9OxY0f+85//8MYbb2AYBhaLBQAPDw8yMjKw%0AWq14eXnZXufh4YHVas3XfuWyl6d1L7enpqaa1uLjUxoXF+ci3sKbV6GCl/lCUqz0Nygc9V/h3S19%0AWJK3065hWb16dapWrYrFYqF69eqULVuW3bt3257PzMzE29sbT09PMjMz87V7eXnla7/est7e3qa1%0AnDp1rgi37NYdO5Zxu0u46+lvUDjqv8K7G/qwQgWvErGdBQW6Xadhly5dyrhx4wA4cuQIVquVJk2a%0AsHXrVgA2btxISEgIQUFBpKSkkJ2dTUZGBvv37ycwMJDg4GA2bNhgW7Z+/fp4enri6urKwYMHMQyD%0ATZs2ERISYs/NEhGRO5xdR5YdOnRg0KBBhIeHY7FYGDNmDD4+PgwdOpTJkydTo0YNWrVqhbOzM5GR%0AkURERGAYBn379sXd3Z3w8HDi4+MJDw/H1dWVSZMmATB8+HD69+9Pbm4uoaGh1KlTx56bJSIidzi7%0AhqWbm5st4K40f/78q9o6depEp06d8rWVKlWKKVOmXLVs3bp1Wbx4cdEVakd9vh1QqNdPD3u3iCoR%0AEZGC6KIEIiIiJhSWIiIiJhSWIiIiJhSWIiIiJhSWIiIiJhSWIiIiJhSWIiIiJhSWIiIiJhSWIiIi%0AJhSWIiIiJux6uTsREbkzRY37tlCvnzUwrIgqKR4aWYqIiJhQWIqIiJhQWIqIiJhQWIqIiJhQWIqI%0AiJhQWIqIiJhQWIqIiJhQWIqIiJhQWIqIiJhQWIqIiJhQWIqIiJhQWIqIiJhQWIqIiJhQWIqIiJhQ%0AWIqIiJhQWIqIiJhQWIqIiJhQWIqIiJhQWIqIiJhQWIqIiJhQWIqIiJhQWIqIiJhQWIqIiJhQWIqI%0AiJhQWIqIiJhwud0FiIiI9Pl2QKFePz3s3SKq5No0shQRETGhsBQRETGhsBQRETGhsBQRETGhsBQR%0AETGhsBQRETGhsBQRETGhsBQRETGhsBQRETGhsBQRETGhsBQRETGhsBQRETGhsBQRETGhsBQRETGh%0AsBQRETGhsBQRETGhsBQRETHhcrsLKCp5eXkkJiayb98+3NzcGDVqFFWrVr3dZYmIyB3gjhlZfvPN%0AN+Tk5PD555/z9ttvM27cuNtdkoiI3CHumLBMSUnhiSeeAKBu3brs2rXrNlckIiJ3CothGMbtLqIo%0ADBkyhJYtW/Lkk08C8NRTT/HNN9/g4nLHzDSLiMhtcseMLD09PcnMzLQ9zsvLU1CKiEiRuGPCMjg4%0AmI0bNwKwfft2AgMDb3NFIiJyp7hjpmEvHw37+++/YxgGY8aM4f7777/dZYmIyB3gjglLERGR4nLH%0ATMOKiIgUF4WliIiICR0ueh1bt24lNjaWBx54AMMwyMnJITExkblz57J7927Kli2LYRicPn2a1157%0AjZdeegmALVu2kJSUhGEYXLhwgVatWvHqq69isViIjIzk4YcfZvDgwQBkZ2fzzDPP8O233/L+++9z%0A9OhRxowZA8CmTZuYMWMGn376qcMd2VscfWMYBgsXLmTVqlW27X399ddtpwM1adKE77//HoD9+/fT%0Au3dvEhMTSU9P56+//qJ///62+tatW8fkyZNJTk7Gzc0NgHHjxuHs7EzTpk3p3bs3q1atonLlygBM%0AnDiRGjVq8OKLLxZrn3Xr1o3Jkyfz3HPP2drbtGlDrVq1GDduHEeOHKFly5aMGzeOZ555xva669V7%0AZb8AbNy4kTVr1tguzHGtdY4bN47du3dz7NgxsrKy8Pf3x8fHh6CgIDZs2MDZs2c5evQoDzzwAACz%0AZ8/G2dmZnTt3EhERwcKFCwkKCgLgiy++YNq0aaxYsQJPT08A+vbtS5cuXWjUqFGx9adc28cff8zm%0AzZu5ePEiFouF+Ph4/Pz8+Mc//gHAb7/9RrVq1ShVqhRt27alY8eOAPTs2RPDMJgxYwYA33//PR99%0A9BEA27Zto169egDEx8czfvx4zp8/T6lSpWzv2717dx544AFatWrF559/Tu3atQFYtGgRx48fJyYm%0AJl+dlz+3WVlZJCYmcvToUc6fP0+FChUYPnw4Pj4+hIWF8dVXX+Hu7n7VdiYmJrJ9+3a+/PJLW9v1%0Avl+nTp3KqlWrqFixIrm5udxzzz3079+fRx555MY61pACbdmyxYiNjbU9/u6774wePXoY8fHxxoYN%0AG2ztp06dMpo0aWLk5eUZ+/btM9q3b28cOXLEMAzDuHDhgjFkyBDjk08+MQzDMLp27Wo8/vjjxtat%0AWw3DMIysrCyjWbNmtmU7d+5srF692jh8+LDx7LPP2tbjaIqjbxYtWmT069fPyMrKMgzDME6ePGl0%0A6NDB2LZtm2EYhvH4448bhmEYv//+u9GqVSvjl19+MQzDMJKTk40JEyZcVeOgQYOM9957zzAMw0hJ%0ASTFeeuklIycnx9iyZYvRuHFj45VXXjHy8vIMwzCMCRMmGMnJyUXaR3+3ZcsWo3Xr1kavXr1sbXv3%0A7jWaN29uxMfHG4ZhGElJScaECROMrl275nvd9eq93C+Xbdiwwba+gtZ5WUF99/e/72VDhgwxJk6c%0AmG/9ycnJRuPGjY1BgwbZ2mJjY40tW7Zcv0OK0a+//mq89tprRpcuXYzOnTsbkydPNrKzs6/6fBrG%0A//pvypQpRsuWLY2uXbva/ktKSjIMwzCaNWtmRERE5Hvu119/NbZs2WIEBwcbaWlptvVd+bdZv369%0A0a1bNyMyMtLo2LGjsXz58mLd7j/++MPo3Lmz7XOyZ88eo02bNvmW6dq1q/Hnn3/mazt8+LARGRlp%0AhIeHGwcPHrxqvX//jF1rHYZhGKmpqUbDhg2N559/3sjOzjYMwzAWLlxoTJkypcB1zp8/P99n8NNP%0APzVGjhxpGMalfr/8fXClc+fOGc8//7zRr1+/fJ+z632/TpkyxVi4cKFt2T///NNo1arVNdd/LZqG%0AvQlnz56lXLlyV7UfP34cNzc3LBYLn332GW+++SYVK1YEwMXFhYEDB/L555/blh8yZAhDhw7Nd17o%0A5WUnTpzIxIkT6devH++8845tPY6uKPpm/vz5DBkyxPYr0sfHh+joaBYtWmRb3969e4mOjub999+3%0A/dItyODBg1mzZg27du1i1KhRvPvuu7i6ugLQuHFjypQpw4IFC4pk+2/UQw89RFpaGhkZGQCsWLGC%0ANm3aAGAYBsuXLycqKooLFy7w+++/2153q/Veb503KzMzky1bthAdHc0vv/zCyZMnbc+1b9+ev/76%0Ai3Xr1t3y+ovKf//7X+Li4hg6dCiLFi1i0aJFuLq6MnbsWNPXvvrqq8ybN8/2X69evWzPzZo1K99z%0Al0dObm5uDBo0COMax0oOGzaMqVOnMnfuXGbNmsUHH3zAiRMnim5j/8bLy4u0tDSWLl3KkSNHePjh%0Ah1m6dKnp65KTk2nevDnt2rVj4cKFhaqhatWqPPHEE7z33ns3tLyvry/ff/893377LVarlcjISAYO%0AHHjd13z11Vc89thjvPDCC1f9P1HQ9+vf3X///dSqVYuUlJQbqlNhaWLLli1ERkbSuXNnBg0aZJs+%0AmzBhAhERETz11FOMHTuWDz74AIDU1FQCAgLyrcPT05Pz58+Tl5cHQM2aNWnfvv01r19bpUoVgoOD%0AOXv2LA0aNCjmrSucou6bU6dOXRW4/v7+pKWlAZe+rAcOHIizs7MtbK7H09OTkSNH8uqrr9KxY0dq%0A1KiR7/nExERmz57NgQMHbrkPbkXLli355z//iWEY7Ny50xb6P/zwA4GBgZQrV46XXnrpqi+Bguo9%0Ac+YMkZGRtv8mTJhge85snTdjzZo1tGjRAnd3d5555pl8X8LOzs6MGzeOMWPGcOrUqVt+j6KwfPly%0AOnbsSPXq1QGwWCz06dOHDRs2kJWVVeTvd70fMl5eXsydO5c//vgDDw8PvvrqK8qXL1/kNVxWqVIl%0APvzwQ3755Rc6d+5M69atTX/A5OXlsWrVKtq1a8dzzz3HmjVrbqif4uPj833urvzxFBsby/fff8/P%0AP/9sup5WrVrRq1cvli5dSvPmzXn11VfZv3//dV+zZMkSOnbsyOOPP86ePXs4cuSI7bnrfb/+Xfny%0A5W/48+pYO8IcUOPGjW2/kP766y+6dOnC448/TlxcHE2bNmXDhg1MnDjRFgKVKlXi8OHD+ebBrVYr%0Abm5uODn977dJjx49CA8Pt11I4bJvvvmGI0eOUK9ePaZMmUK/fv3ssJW3pqj7xtPTk9OnT1O2bFnb%0A8wcOHLDtp7NYLEyfPp3Tp08TExPDkiVLTL94GjVqhLe39zX3Rfr4+DB48GDi4+MJDg4udH/cqDZt%0A2pCYmIi/vz8hISG29sWLF3Po0CG6d+/OhQsX2LdvX779sAXVW6ZMGebNm2d7fHmf5fXW6eXlddN1%0AL1myBGdnZ7p3705WVhb//e9/ef31123PV6tWjW7dujF8+HAsFstNr7+oHD582Had6MssFgu+vr7X%0A3Pd1Za2zZ8+29R1c2o/XpEkTAKKiomz/Dzs5OTFnzhzbcomJiXTs2PGq9501axazZ8+mX79+nDx5%0Aki5duhAdHV1s/XPgwAE8PT1to+hff/2VN954g0aNGuX7/+pK3333HZmZmbz99tvApfBcuXKlbV9m%0AQcaPH3/Vueznzp0DLo22x44dy9tvv02nTp2uu55t27bx2GOP0bJlS3Jzc1m+fDmDBg3iiy++uOby%0A+/fv548//rCFocViYdGiRcTGxtqWKej79e/S0tJo2bLldZe5TCPLm+Dr63tV25NPPknz5s0ZOnQo%0AAOHh4Xz44YccO3YMgAsXLjB69Gi6dOmS73WXf4lfOTWUmprK+PHjmTBhAkOGDOGbb77hhx9+KMYt%0AKjpF0Tddu3Zl1KhR5OTkAHDixAmmTZtme7506dLcd9991KpVi5dffpm4uDjbaP1WhYWFUb16dZYt%0AW1ao9dwMf39/zp07x7x582jbti0Ap06dYseOHSxZsoSZM2cyd+5cWrRocVVdN1PvyZMnb2idN2Lf%0Avn3k5uayaNEiZs6cyYIFCwgICLhq1NK1a1dOnTrFli1bbvo9ikrlypVJTU3N15aXl0daWhpOTk62%0Az9dlFy9etP3779Owl4MS8k/DXhmUkP+HzOXP5JkzZ0hLSyMuLo6VK1fyxRdf8N133xXrVPW+ffsY%0AMWKEbRurV6+Ot7c3zs7OBb5m6dKljBo1ipkzZzJz5kzef//9Qk/FAtSqVYvnn3+eTz755LrLrV69%0A2tafzs7O1KxZ03ZQ3rUsWbKEvn372uqdM2cOycnJ+f6u1/p+/bs//viDP//8k7p1697Q9mhkaeLy%0AVKOTk5NtGvDHH3/Mt0zv3r154YUXWL9+PU899RR9+/alb9++5ObmcvHiRVq0aJHvF/hlNWrU4JVX%0AXmHOnDnk5OQQGxvLwIEDuffee4FL05nR0dEsXbq0WKdublVR901kZCS5ubm8/PLLuLi4YLFY6N27%0A9zVHfVFRUXz//fckJSXh5+fHl19+yebNm23Pz5s3Dw8PjxvajiFDhtj9y/3ZZ59l+fLlVK9endTU%0AVH766Sc6duyY70utU6dODBgwgMTExFuqd/ny5bRs2fKa64yMjLyp0c2SJUto165dvraOHTuyYMEC%0Ann/+eVubxWJh7Nixtv2wt0P79u2JiooiLCyMcuXKERsbS6VKlWjWrBmPPvoo//rXv3j66acB+Pnn%0An21H/BZWWFgY//rXv1i2bBlxcXHk5OTQt29fFi9ejK+vLxUqVMDX1/e6QVBYLVu2ZP/+/XTo0IHS%0ApUtjGAYDBgwocCbh+PHj7NixI9/+xfr165Odnc0vv/xy3RmX+Pj4fEfDPvPMMzRt2jTfMj179jT9%0AcRAbG8vIkSNp164dpUqVonTp0owePdr2fHh4eL73WLVqFStWrLC1+fn58dBDD/H111/nW++V36+X%0AXZ45cHJywsXFhSlTptzwmQa6go+I3HF27drFe++9R2ZmJllZWfj6+uLr60v//v2ZPn06v/zyCx4e%0AHri6ujJs2DBq1KiR79SCy6pXr86IESMICwujcuXK+XaldOvWDW9vbz777DNb2FitVtq0aUNMTAwv%0Avvgia9euJSkpCRcXF3Jzc3nqqaeIjo62e39I4SksReSusHfvXvz9/W94xkHkSgpLEREREzrAR0RE%0AxITCUkRExITCUkRExIROHREpYbZu3UrPnj0JCAiwXZC+bdu2+S7NZi8DBw6kYcOGxXoBehFHoLAU%0AKYFq165tu2pPZmYmzz77LC1atCiycwZFJD9Nw4qUcFlZWTg7O+Pl5cX27dvp2LEjbdu25ZVXXrFd%0ARzYyMpLo6GhatWrFb7/9xrp162jXrh1t2rShd+/eHD9+HLh0Yv2hQ4eASyPYyMhIAH7//XdefPFF%0A2rVrx8iRI2nRooXt/devX0+HDh1o1qxZvhsGiNxJFJYiJdCuXbtsYRcWFkbDhg3x8fGhX79+DB06%0AlBUrVtClS5d81xauWbMmX3/9NRUrViQhIYHp06ezcuVKgoODGTFixHXfb+DAgfzjH/9g+fLl+Pv7%0Ak5uba3suJyeHJUuWMGPGjBu+04RISaOwFCmBateuzfLly1m5ciWbN2/m8OHDfPLJJ3h7e9tuyvzM%0AM89w8OBB2x1aLrfv3LmToKAgqlSpAkDnzp2ve/m806dPc/jwYdtNuC/fyPuy5s2bY7FYePDBB2/7%0AHUdEiovCUqSE8/Dw4Omnn2br1q1XPWcYhm0UeM899wBcdfF5wzDyXUz88nVKLrc5Oztf816Nl12+%0A9uztvNOISHFTWIqUcLm5ufz444/UqVOH06dPs3PnTuDS/Sf9/PyuujVTnTp12LFjh23f5Oeff06j%0ARo2AS3fP+PPPPwFYu3YtcOmejAEBAWzYsAGAlStX2mW7RByJjoYVKYEu77MEOH/+PI8++ii9evUi%0ALCyMkSNHcv78ecqUKXPNfYi+vr6MGDGC6OhoLly4gJ+fn+0uD2+99RYjR45k2rRphIaG2l4zfvx4%0ABg8ezPvvv0/NmjVto1SRu4WuDSsipqZNm0anTp2oWLEi//znP1m5ciVTp0693WWJ2I1GliJiys/P%0Aj6ioKFxcXPD29s53v0GRu4FGliIiIiZ0gI+IiIgJhaWIiIgJhaWIiIgJhaWIiIgJhaWIiIgJhaWI%0AiIiJ/w+adoUZOMFDhAAAAABJRU5ErkJggg=="/>
          <p:cNvSpPr>
            <a:spLocks noChangeAspect="1" noChangeArrowheads="1"/>
          </p:cNvSpPr>
          <p:nvPr/>
        </p:nvSpPr>
        <p:spPr bwMode="auto">
          <a:xfrm>
            <a:off x="460375" y="224367"/>
            <a:ext cx="298450" cy="39793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9" name="コンテンツ プレースホルダー 17">
            <a:extLst>
              <a:ext uri="{FF2B5EF4-FFF2-40B4-BE49-F238E27FC236}">
                <a16:creationId xmlns="" xmlns:a16="http://schemas.microsoft.com/office/drawing/2014/main" xmlns:lc="http://schemas.openxmlformats.org/drawingml/2006/lockedCanvas" id="{BC8FAC50-6912-445F-86FD-795013580AF2}"/>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97015" y="1844824"/>
            <a:ext cx="3772917" cy="3672408"/>
          </a:xfrm>
          <a:prstGeom prst="rect">
            <a:avLst/>
          </a:prstGeom>
        </p:spPr>
      </p:pic>
      <p:sp>
        <p:nvSpPr>
          <p:cNvPr id="13" name="正方形/長方形 12"/>
          <p:cNvSpPr/>
          <p:nvPr/>
        </p:nvSpPr>
        <p:spPr>
          <a:xfrm>
            <a:off x="683568" y="5805264"/>
            <a:ext cx="8064896" cy="954107"/>
          </a:xfrm>
          <a:prstGeom prst="rect">
            <a:avLst/>
          </a:prstGeom>
        </p:spPr>
        <p:txBody>
          <a:bodyPr wrap="square">
            <a:spAutoFit/>
          </a:bodyPr>
          <a:lstStyle/>
          <a:p>
            <a:pPr algn="ctr"/>
            <a:r>
              <a:rPr lang="ja-JP" altLang="en-US" sz="2800" dirty="0" smtClean="0"/>
              <a:t>ニューヨーク市で</a:t>
            </a:r>
            <a:r>
              <a:rPr lang="en-US" altLang="ja-JP" sz="2800" dirty="0" smtClean="0"/>
              <a:t>2012</a:t>
            </a:r>
            <a:r>
              <a:rPr lang="ja-JP" altLang="en-US" sz="2800" dirty="0"/>
              <a:t>～</a:t>
            </a:r>
            <a:r>
              <a:rPr lang="en-US" altLang="ja-JP" sz="2800" dirty="0"/>
              <a:t>2017</a:t>
            </a:r>
            <a:r>
              <a:rPr lang="ja-JP" altLang="en-US" sz="2800" dirty="0"/>
              <a:t>年に発生</a:t>
            </a:r>
            <a:r>
              <a:rPr lang="ja-JP" altLang="en-US" sz="2800" dirty="0" smtClean="0"/>
              <a:t>した</a:t>
            </a:r>
            <a:endParaRPr lang="en-US" altLang="ja-JP" sz="2800" dirty="0" smtClean="0"/>
          </a:p>
          <a:p>
            <a:pPr algn="ctr"/>
            <a:r>
              <a:rPr lang="ja-JP" altLang="en-US" sz="2800" dirty="0" smtClean="0"/>
              <a:t>交通事故データ</a:t>
            </a:r>
            <a:r>
              <a:rPr lang="en-US" altLang="ja-JP" sz="2800" dirty="0" smtClean="0"/>
              <a:t>(</a:t>
            </a:r>
            <a:r>
              <a:rPr lang="ja-JP" altLang="en-US" sz="2800" dirty="0" smtClean="0"/>
              <a:t>事故要因不明を除く約</a:t>
            </a:r>
            <a:r>
              <a:rPr lang="en-US" altLang="ja-JP" sz="2800" dirty="0" smtClean="0"/>
              <a:t>57</a:t>
            </a:r>
            <a:r>
              <a:rPr lang="ja-JP" altLang="en-US" sz="2800" dirty="0" smtClean="0"/>
              <a:t>万件</a:t>
            </a:r>
            <a:r>
              <a:rPr lang="en-US" altLang="ja-JP" sz="2800" dirty="0" smtClean="0"/>
              <a:t>)</a:t>
            </a:r>
            <a:endParaRPr lang="ja-JP" altLang="en-US" sz="2800" dirty="0"/>
          </a:p>
        </p:txBody>
      </p:sp>
      <p:sp>
        <p:nvSpPr>
          <p:cNvPr id="3" name="スライド番号プレースホルダー 2"/>
          <p:cNvSpPr>
            <a:spLocks noGrp="1"/>
          </p:cNvSpPr>
          <p:nvPr>
            <p:ph type="sldNum" sz="quarter" idx="12"/>
          </p:nvPr>
        </p:nvSpPr>
        <p:spPr/>
        <p:txBody>
          <a:bodyPr/>
          <a:lstStyle/>
          <a:p>
            <a:fld id="{C08C3E06-5DBC-4283-A18E-E9FC5D272F75}" type="slidenum">
              <a:rPr kumimoji="1" lang="ja-JP" altLang="en-US" smtClean="0"/>
              <a:t>7</a:t>
            </a:fld>
            <a:endParaRPr kumimoji="1" lang="ja-JP" altLang="en-US"/>
          </a:p>
        </p:txBody>
      </p:sp>
      <p:sp>
        <p:nvSpPr>
          <p:cNvPr id="4" name="AutoShape 2" descr="data:image/png;base64,iVBORw0KGgoAAAANSUhEUgAAAjsAAAFyCAYAAAATaRtiAAAABHNCSVQICAgIfAhkiAAAAAlwSFlz%0AAAALEgAACxIB0t1+/AAAIABJREFUeJzt3XtcVHX+x/H3MFxSBhQTXC0oqWiz0kTS2shWM+2yqble%0AgI1qzdrVsMVSMU3xmroluWmU9bNVUUC8tGrZtpu5mJfIMHXztuY+HolaSYrKoAjC+f3hg9kmhUGZ%0AGeD4ej4ePh76PWfO+ZzzdWbe8z03i2EYhgAAAEzKp74LAAAA8CTCDgAAMDXCDgAAMDXCDgAAMDXC%0ADgAAMDXCDgAAMDXf+i6gvhQWFtd3CdUKCWmqoqLT9V0GXKCfGgf6qXGgnxqHhtxPoaFB1U5jZKcB%0A8vW11ncJqAX6qXGgnxoH+qlxaKz9RNgBAACmRtgBAACmRtgBAACmRtgBAACmRtgBAACm5tGws2PH%0ADiUmJkqS9uzZo4SEBCUmJurpp5/Wjz/+KEnKyclRv379NHDgQK1fv16SVFpaquHDhyshIUHPPPOM%0Ajh8/Lknavn27BgwYoLi4OM2dO9exnrlz56p///6Ki4vTzp07PblJAACgkfHYfXbeffddrV69Wk2a%0ANJEkTZs2TePHj9ctt9yi7OxsvfvuuxoyZIgyMjK0YsUKnT17VgkJCbrnnnuUlZWlqKgoDR8+XB9+%0A+KHS09P18ssvKzU1VXPmzFF4eLieffZZ7d69W4Zh6IsvvtCyZcv03Xffafjw4VqxYoWnNgsAADQy%0AHhvZiYiI0Jw5cxz/TktL0y233CJJqqioUEBAgHbu3KmOHTvK399fQUFBioiI0N69e5Wfn697771X%0AktS1a1dt2bJFdrtdZWVlioiIkMViUWxsrDZv3qz8/HzFxsbKYrGoTZs2qqiocIwEAQAAeGxkp1ev%0AXjp06JDj32FhYZKkbdu2afHixVqyZIk+++wzBQX9746HgYGBstvtstvtjvbAwEAVFxfLbrfLZrM5%0AzVtQUKCAgAA1b97cqb24uFgtWrSosb6QkKYN+uZINd0JEg0H/dQ40E+NA/3UODTGfvLq4yLWrl2r%0At956S++8845atGghm82mkpISx/SSkhIFBQU5tZeUlCg4OPii8wYHB8vPz++iy3Clod7uWjr/H6kh%0AP84C59FPjQP91DjQT41DQ+6nBvG4iFWrVmnx4sXKyMhQeHi4JKl9+/bKz8/X2bNnVVxcrAMHDigq%0AKkrR0dHKzc2VJG3YsEGdOnWSzWaTn5+fDh48KMMwtHHjRsXExCg6OlobN25UZWWljhw5osrKSpej%0AOgAA4MrhlZGdiooKTZs2Ta1bt9bw4cMlSXfeeaeef/55JSYmKiEhQYZhaMSIEQoICFB8fLxSUlIU%0AHx8vPz8/zZo1S5I0adIkjRw5UhUVFYqNjVWHDh0kSTExMRo0aJAqKys1YcIEb2wSAABoJCyGYRj1%0AXUR9aKjDcFLDHibE/9BPjQP91DjQT41DQ+6nmg5jefWcHQC4VGHuOBmyDss42kA/2AHUHndQBgAA%0ApkbYAQAApkbYAQAApkbYAQAApkbYAQAApkbYAQAApkbYAQAApkbYAQAApkbYAQAApkbYAQAApkbY%0AAQAApkbYAQAApkbYAQAApkbYAQAApkbYAQAApkbYAQAApkbYAQAApkbYAQAApkbYAQAApkbYAQAA%0ApuZb3wUA9SU9LLhe1z/s6Kl6XT8AXCkY2QEAAKZG2AEAAKZG2AEAAKZG2AEAAKZG2AEAAKZG2AEA%0AAKZG2AEAAKZG2AEAAKZG2AEAAKZG2AEAAKZG2AEAAKZG2AEAAKZG2AEAAKZG2AEAAKZG2AEAAKbm%0AW98FAAAav9DQYDcs4/JfW1h4qs7rh3kxsgMAAEyNsAMAAEyNsAMAAEyNsAMAAEyNsAMAAEyNsAMA%0AAEyNsAMAAEzNo2Fnx44dSkxMlCR9++23io+PV0JCglJTU1VZWSlJysnJUb9+/TRw4ECtX79eklRa%0AWqrhw4crISFBzzzzjI4fPy5J2r59uwYMGKC4uDjNnTvXsZ65c+eqf//+iouL086dOz25SQAAoJHx%0AWNh599139fLLL+vs2bOSpOnTpys5OVmZmZkyDEPr1q1TYWGhMjIylJ2drfnz5ystLU1lZWXKyspS%0AVFSUMjMz1bdvX6Wnp0uSUlNTNWvWLGVlZWnHjh3avXu3du3apS+++ELLli1TWlqaJk2a5KlNAgAA%0AjZDH7qAcERGhOXPmaPTo0ZKkXbt2qXPnzpKkrl27atOmTfLx8VHHjh3l7+8vf39/RUREaO/evcrP%0Az9eQIUMc86anp8tut6usrEwRERGSpNjYWG3evFn+/v6KjY2VxWJRmzZtVFFRoePHj6tFixY11hcS%0A0lS+vlZPbX6dhYYG1XcJ8DD6uHGgnxoH+sl7GuO+9ljY6dWrlw4dOuT4t2EYslgskqTAwEAVFxfL%0AbrcrKOh/Oy0wMFB2u92p/afz2mw2p3kLCgoUEBCg5s2bO7UXFxe7DDtFRafdsp2eEBoapMLC4vou%0AAx5GH9dSPX+w0k+1U5dHPbgD/eQdDfn7qaYQ5rVnY/n4/O+IWUlJiYKDg2Wz2VRSUuLUHhQU5NRe%0A07zBwcHy8/O76DIAAAAkL16N1a5dO+Xl5UmSNmzYoJiYGLVv3175+fk6e/asiouLdeDAAUVFRSk6%0AOlq5ubmOeTt16iSbzSY/Pz8dPHhQhmFo48aNiomJUXR0tDZu3KjKykodOXJElZWVLkd1AADAlcNr%0AIzspKSkaP3680tLSFBkZqV69eslqtSoxMVEJCQkyDEMjRoxQQECA4uPjlZKSovj4ePn5+WnWrFmS%0ApEmTJmnkyJGqqKhQbGysOnToIEmKiYnRoEGDVFlZqQkTJnhrkwAAQCNgMQzDqO8i6kNDPeYoNexj%0AomaSHhZcr+sfdvRUva6/sQir53N2jvJerJXQ0Pp9PxUW8n7yhob8/VTTOTvcVBAAAJgaYQcAAJga%0AYQcAAJgaYQcAAJgaYQcAAJgaYQcAAJgaYQcAAJgaYQcAAJgaYQcAAJgaYQcAAJgaYQcAAJgaYQcA%0AAJgaYQcAAJgaYQcAAJgaYQcAAJgaYQcAAJgaYQcAAJgaYQcAAJgaYQcAAJgaYQcAAJgaYQcAAJga%0AYQcAAJgaYQcAAJgaYQcAAJgaYQcAAJgaYQcAAJgaYQcAAJgaYQcAAJgaYQcAAJgaYQcAAJgaYQcA%0AAJgaYQcAAJgaYQcAAJgaYQcAAJgaYQcAAJgaYQcAAJiay7Czc+dO/fWvf1VZWZkGDx6su+66Sx9/%0A/LE3agMAAKgzl2Fn6tSpuu222/Txxx/rqquu0vvvv6933nnHG7UBAADUmcuwU1lZqTvvvFP/+te/%0A1LNnT7Vu3VoVFRXeqA0AAKDOXIadJk2a6L333lNeXp66deumhQsXKjAw0Bu1AQAA1JnLsPPaa6/p%0A9OnTeuONN9SsWTMdPXpUaWlp3qgNAACgzlyGnXfeeUdJSUmKjo6WJI0aNYqwAwAAGg3f6iaMGzdO%0ABQUF+vrrr7V//35He0VFhU6dOuWV4gAAAOqq2rAzdOhQHT58WNOmTVNSUpKj3Wq16oYbbvBKcQAA%0AAHVVbdi59tprde2112r16tWy2+0qLi6WYRiSpNOnT6t58+aXvLLy8nKNGTNGhw8flo+Pj6ZMmSJf%0AX1+NGTNGFotFN910k1JTU+Xj46OcnBxlZ2fL19dXQ4cOVbdu3VRaWqpRo0bp2LFjCgwM1MyZM9Wi%0ARQtt375d06ZNk9VqVWxsrFM4AwAAV7Zqw06VefPmad68eU7hxmKxaN26dZe8stzcXJ07d07Z2dna%0AtGmTZs+erfLyciUnJ6tLly6aMGGC1q1bpzvuuEMZGRlasWKFzp49q4SEBN1zzz3KyspSVFSUhg8f%0Arg8//FDp6el6+eWXlZqaqjlz5ig8PFzPPvusdu/erXbt2l1yfQAAwHxchp1ly5bpk08+UYsWLeq8%0AsrZt26qiokKVlZWy2+3y9fXV9u3b1blzZ0lS165dtWnTJvn4+Khjx47y9/eXv7+/IiIitHfvXuXn%0A52vIkCGOedPT02W321VWVqaIiAhJUmxsrDZv3kzYAQAAkmoRdlq3bq1mzZq5ZWVNmzbV4cOH9dBD%0AD6moqEhvv/22tm7dKovFIkkKDAxUcXGx7Ha7goKCHK8LDAyU3W53av/pvDabzWnegoICl7WEhDSV%0Ar6/VLdvlCaGhQa5nQqNGHzcO9FPjQD95T2Pc1y7DzvXXX6+EhAR16dJF/v7+jvbLOS9mwYIFio2N%0A1YsvvqjvvvtOTz75pMrLyx3TS0pKFBwcLJvNppKSEqf2oKAgp/aa5g0ODnZZS1HR6Uuu31tCQ4NU%0AWFhc32XAw+jjWqrnD1b6qXZCQ+t3/fSTdzTk76eaQpjL++y0atVK9957r1PQuVzBwcGOkZlmzZrp%0A3LlzateunfLy8iRJGzZsUExMjNq3b6/8/HydPXtWxcXFOnDggKKiohQdHa3c3FzHvJ06dZLNZpOf%0An58OHjwowzC0ceNGxcTE1LlWAABgDhaj6hKrGpw+fVoHDx5UVFSUSktL1bRp08taWUlJicaOHavC%0AwkKVl5friSee0G233abx48ervLxckZGRmjp1qqxWq3JycrR06VIZhqE//OEP6tWrl86cOaOUlBQV%0AFhbKz89Ps2bNUmhoqLZv365XXnlFFRUVio2N1YgRI1zW0lCTqdSwk7OZpIe5HgH0pGFHuV9VbYTV%0A88jOUd6LtRIaWr/vp8JC3k/e0JC/n2oa2XEZdrZs2aIJEyaooqJC2dnZ6t27t1577TXFxsa6vVBv%0AaqidJTXs/0xmQthpHAg7jQNh58rQkL+f6nQYKy0tTZmZmQoODlZYWJgWL16sP//5z24tEAAAwFNc%0Ahp3KykqF/uTMsxtvvNGjBQEAALiTy6uxfvGLX2j9+vWyWCw6deqUlixZojZt2nijNgAAgDpzObIz%0AefJkrVmzRt9995169OihPXv2aPLkyd6oDQAAoM5cjuxcffXVSktL80YtAAAAbldt2OnevbvjzsYX%0AcznPxgIAAPC2asNORkaGDMPQm2++qfDwcPXr109Wq1Vr1qzRoUOHvFkjAADAZas27FxzzTWSpH37%0A9mn69OmO9sGDB6tfv36erwwAAMANXJ6gLEmff/654++5ubmyWhvuAzQBAAB+yuUJylOnTnU8osEw%0ADF1zzTXcVBAAADQaLsNOu3bttGbNGhUVFclisah58+beqAsAAMAtqg0748eP15QpU5SYmHjRq7IW%0ALVrk0cIAAADcodqwM2jQIEnS8OHDvVYMAACAu1V7gvJtt90mSbruuuuUm5urzp07q3Xr1lq+fLki%0AIyO9ViAAAEBduLwaa+TIkQoPD5cktWrVSjExMRo9erTHCwMAAHAHl2Hn5MmTiouLkyT5+/tr4MCB%0AKioq8nhhAAAA7uAy7Fx11VXKzc11/HvLli1q0qSJR4sCAABwF5eXnk+aNEmjRo1yHLpq3bo199kB%0AAACNhsuwc8stt2jBggWyWq3y8/PTsWPHdN1113mjNgAAgDpzeRhr0aJFeuaZZxQSEqKTJ0/qj3/8%0Ao5YuXeqN2gAAAOrMZdjJycnRkiVLJJ1/OOjKlSu1ePFijxcGAADgDi7DTnl5ufz9/R3/9vPz82hB%0AAAAA7uTynJ0ePXroySef1EMPPSRJ+sc//qHu3bt7vDAAAAB3cBl2Ro0apb///e/aunWrfH199cQT%0AT6hHjx7eqA0AAKDOXIYdSYqIiFDLli1lGIYqKiq0fPly9e/f39O1AQAA1JnLsJOSkqKvvvpKJ0+e%0AVGRkpPbu3avo6GjCDgAAaBRcnqC8detWffjhh+rVq5emTJminJwclZWVeaM2AACAOnMZdsLCwuTn%0A56cbbrhB+/bt00033aSSkhJv1AYAAFBnLg9jtWrVSvPmzdPdd9+tV199VZJ0+vRpjxcGAADgDi5H%0AdqZNm6Zrr71W7du3V8+ePfXBBx9o4sSJXigNAACg7lyO7NhsNj3yyCOSpMTERCUmJnq8KAAAAHdx%0AObIDAADQmFUbdr799ltv1gEAAOAR1Yad5ORkSdKwYcO8VgwAAIC7VXvOjo+Pj+Lj47Vv3z498cQT%0AF0xftGiRRwsDAABwh2rDzsKFC7Vnzx6NGzdOSUlJ3qwJAADAbaoNOzabTXfeeaeys7MlSTt27FBF%0ARYXuuOMOtWzZ0msFAgAA1IXLq7F27dqlPn36aOXKlXr//ffVu3dvrV+/3hu1AQAA1JnL++y8/vrr%0AyszMVHh4uCSpoKBASUlJ6tatm8eLAwAAqCuXIzvnzp1zBB1JCg8PV2VlpUeLAgAAcBeXYadNmzZa%0AsGCB7Ha77Ha7FixYoGuuucYbtQEAANRZrZ6NtX37dvXo0UP333+/vvrqK02ePNkbtQEAANSZy3N2%0Arr76as2ePdsbtQAAALgdz8YCAACmRtgBAACm5jLsvP76625d4bx58zRo0CD169dPy5Yt07fffqv4%0A+HglJCQoNTXVcaVXTk6O+vXrp4EDBzru61NaWqrhw4crISFBzzzzjI4fPy5J2r59uwYMGKC4uDjN%0AnTvXrfUCAIDGzWXYWb9+vQzDcMvK8vLy9NVXXykrK0sZGRn6/vvvNX36dCUnJyszM1OGYWjdunUq%0ALCxURkaGsrOzNX/+fKWlpamsrExZWVmKiopSZmam+vbtq/T0dElSamqqZs2apaysLO3YsUO7d+92%0AS70AAKDxc3mCcvPmzfXggw/q1ltvVUBAgKN9+vTpl7yyjRs3KioqSs8995zsdrtGjx6tnJwcde7c%0AWZLUtWtXbdq0ST4+PurYsaP8/f3l7++viIgI7d27V/n5+RoyZIhj3vT0dNntdpWVlSkiIkKSFBsb%0Aq82bN6tdu3aXXB8AADAfl2Hnsccec9vKioqKdOTIEb399ts6dOiQhg4dKsMwZLFYJEmBgYEqLi6W%0A3W5XUFCQ43WBgYGO+/xUtf90XpvN5jRvQUGBy1pCQprK19fqtm1zt9DQINczoVGjjxsH+qlxoJ+8%0ApzHu61qFnUOHDumbb75RbGysvvvuO6c7Kl+K5s2bKzIyUv7+/oqMjFRAQIC+//57x/SSkhIFBwfL%0AZrOppKTEqT0oKMipvaZ5g4ODXdZSVHT6srbBG0JDg1RYWFzfZcDD6ONaqucPVvqpdkJD63f99JN3%0ANOTvp5pCmMtzdtauXauhQ4dq2rRpOnnypOLi4rRq1arLKqRTp0767LPPZBiGfvjhB505c0Z33323%0A8vLyJEkbNmxQTEyM2rdvr/z8fJ09e1bFxcU6cOCAoqKiFB0drdzcXMe8nTp1ks1mk5+fnw4ePCjD%0AMLRx40bFxMRcVn0AAMB8XI7svPvuu8rKytLjjz+uq6++Wu+//75+//vfq0+fPpe8sm7dumnr1q3q%0A37+/DMPQhAkTdO2112r8+PFKS0tTZGSkevXqJavVqsTERCUkJMgwDI0YMUIBAQGKj49XSkqK4uPj%0A5efnp1mzZkmSJk2apJEjR6qiokKxsbHq0KHDpe8JAABgSi7Djo+Pj9M5MWFhYfLxufzb84wePfqC%0AtsWLF1/QNnDgQA0cONCprUmTJnrjjTcumPeOO+5QTk7OZdcEAADMy2XYuemmm7R48WKdO3dOe/bs%0AUWZmpn75y196ozYAAIA6czlEM2HCBP3www8KCAjQ2LFjZbPZlJqa6o3aAAAA6szlyE7Tpk31/PPP%0A65FHHpGfn5+uv/56Wa0N95JtAACAn3IZdr744guNHj1aLVq0kGEYKikp0axZs3T77bd7oz4AAIA6%0AcRl2ZsyYoXnz5unmm2+WJP373//WpEmTtHz5co8XBwAAUFe1uqyqKuhI0u23366KigqPFQQAAOBO%0A1Y7sbN26VZLUtm1bTZgwQf3795evr6/WrFnDISwAANBoVBt2fn4/m1dffdXx96pnWQEAADR01Yad%0AjIwMb9YBAADgES5PUP7yyy+1cOFCnTx50ql90aJFHisKAADAXVyGnTFjxigpKUlt2rTxRj0AAABu%0A5TLstGrVSn379vVGLQAAAG7nMuwkJiZq5MiRuuuuu+Tr+7/ZCUAAAKAxcBl2MjMzJUn5+flO7YQd%0AAADQGLgMO4WFhfroo4+8UQsAAIDbubyDckxMjNavX69z5855ox4AAAC3cjmys379ei1btsypzWKx%0AaM+ePR4rCgAAwF1chp2NGzd6ow4AAACPcBl25s6de9H2pKQktxcDAADgbrV66nmV8vJyffrppzp2%0A7Jin6gEAAHArlyM7Px/Bee655zR48GCPFQQAAOBOlzSyI0klJSU6cuSIJ2oBAABwO5cjO927d5fF%0AYpEkGYahU6dOMbIDAAAaDZdhJyMjw/F3i8Wi4OBg2Ww2jxYFAADgLrV6EOjGjRt14sQJp3YeFwEA%0AABoDl2HnxRdf1JEjR3TDDTc4DmdJhB0AANA4uAw7+/bt09///ndv1AIAAOB2Lq/GuuGGG3T06FFv%0A1AIAAOB2Lkd2SktL9eCDDyoqKkr+/v6O9kWLFnm0MAAAAHdwGXb+8Ic/eKMOUwkLDa77QkIv/6VH%0AC0/Vff0AAJiEy7DTuXNnb9QBAADgEZd8B2UAAIDGhLADAABMrVZhJz8/X1lZWSorK9PWrVs9XRMA%0AAIDbuAw7Cxcu1OzZs7VgwQKVlJRowoQJmj9/vjdqAwAAqDOXYef999/X/Pnz1aRJE4WEhGj58uVa%0AsWKFN2oDAACoM5dhx8fHx+n+OgEBAbJarR4tCgAAwF1qden5zJkzdebMGX3yySdaunSp7rrrLm/U%0ABgAAUGcuR3ZGjx6t6667TjfffLP+9re/6b777lNKSoo3agMAAKgzlyM7Pj4+6t27t+677z4ZhiFJ%0AOnr0qNq0aePx4gAAAOrKZdiZO3eu5s+fr5CQEFksFhmGIYvFonXr1nmjPgAAgDpxGXZWrlypTz/9%0AVCEhId6oBwAAwK1cnrMTFhamoKAgb9QCAADgdtWO7MydO1eSFBwcrEGDBqlr165Ol5wnJSV5vjoA%0AAIA6cnkYq3379t6oAwAAwCOqDTvXXHONHnvsMY+s9NixY+rXr5/ee+89+fr6asyYMbJYLLrpppuU%0AmpoqHx8f5eTkKDs7W76+vho6dKi6deum0tJSjRo1SseOHVNgYKBmzpypFi1aaPv27Zo2bZqsVqti%0AY2MZdQIAAA7VnrOzaNEij6ywvLxcEyZM0FVXXSVJmj59upKTk5WZmSnDMLRu3ToVFhYqIyND2dnZ%0Amj9/vtLS0lRWVqasrCxFRUUpMzNTffv2VXp6uiQpNTVVs2bNUlZWlnbs2KHdu3d7pHYAAND4uDyM%0A5W4zZ85UXFyc3nnnHUnSrl271LlzZ0lS165dtWnTJvn4+Khjx47y9/eXv7+/IiIitHfvXuXn52vI%0AkCGOedPT02W321VWVqaIiAhJUmxsrDZv3qx27drVWEdISFP5+przsRehoZxQ3hjQT40D/dQ40E/e%0A0xj3dbVhZ//+/br//vsvaK/LfXZWrlypFi1a6N5773WEnarlSVJgYKCKi4tlt9udrgALDAyU3W53%0Aav/pvDabzWnegoICl7UUFZ2+5PprLdRzi66NwsLi+i0AtUI/1VI9f7DST7UTyufeFSE0NKjB7uua%0AQli1Yee6665zBBJ3WbFihSwWi7Zs2aI9e/YoJSVFx48fd0wvKSlRcHCwbDabSkpKnNqDgoKc2mua%0ANzg42K11AwCAxqvac3b8/Px0zTXXVPvncixZskSLFy9WRkaGbrnlFs2cOVNdu3ZVXl6eJGnDhg2K%0AiYlR+/btlZ+fr7Nnz6q4uFgHDhxQVFSUoqOjlZub65i3U6dOstls8vPz08GDB2UYhjZu3KiYmJjL%0Aqg8AAJhPtSM70dHRXikgJSVF48ePV1pamiIjI9WrVy9ZrVYlJiYqISFBhmFoxIgRCggIUHx8vFJS%0AUhQfHy8/Pz/NmjVLkjRp0iSNHDlSFRUVio2NVYcOHbxSOwAAaPgsRtXTPa8wnjzmGBZav4fRjhae%0Aqtf1NxbpYfXbT8OO0k+1EVbP5+wcbaDnJzQ0ofX8uVfI555XNNZzdlw+LgIAAKAxI+wAAABTI+wA%0AAABTI+wAAABTI+wAAABTI+wAAABTI+wAAABTI+wAAABTI+wAAABTI+wAAABTI+wAAABTI+wAAABT%0AI+wAAABTI+wAAABTI+wAAABTI+wAAABTI+wAAABTI+wAAABTI+wAAABTI+wAAABTI+wAAABTI+wA%0AAABTI+wAAABTI+wAAABTI+wAAABTI+wAAABTI+wAAABTI+wAAABTI+wAAABTI+wAAABTI+wAAABT%0AI+wAAABTI+wAAABTI+wAAABTI+wAAABTI+wAAABTI+wAAABTI+wAAABTI+wAAABTI+wAAABTI+wA%0AAABTI+wAAABTI+wAAABTI+wAAABT8/XmysrLyzV27FgdPnxYZWVlGjp0qG688UaNGTNGFotFN910%0Ak1JTU+Xj46OcnBxlZ2fL19dXQ4cOVbdu3VRaWqpRo0bp2LFjCgwM1MyZM9WiRQtt375d06ZNk9Vq%0AVWxsrJKSkry5WQAAoAHz6sjO6tWr1bx5c2VmZur//u//NGXKFE2fPl3JycnKzMyUYRhat26dCgsL%0AlZGRoezsbM2fP19paWkqKytTVlaWoqKilJmZqb59+yo9PV2SlJqaqlmzZikrK0s7duzQ7t27vblZ%0AAACgAfNq2HnwwQf1pz/9SZJkGIasVqt27dqlzp07S5K6du2qzZs3a+fOnerYsaP8/f0VFBSkiIgI%0A7d27V/n5+br33nsd827ZskV2u11lZWWKiIiQxWJRbGysNm/e7M3NAgAADZhXD2MFBgZKkux2u55/%0A/nklJydr5syZslgsjunFxcWy2+0KCgpyep3dbndq/+m8NpvNad6CggKXtYSENJWvr9Wdm9dghIYG%0AuZ4J9Y5+ahzop8aBfvKexrivvRp2JOm7777Tc889p4SEBD366KN69dVXHdNKSkoUHBwsm82mkpIS%0Ap/agoCCn9prmDQ4OdllHUdFpN27Vz4R6btG1UVhYXL8FoFbop1qq5w9W+ql2QvncuyKEhgY12H1d%0AUwjz6mFKtaK6AAAUO0lEQVSsH3/8UYMHD9aoUaPUv39/SVK7du2Ul5cnSdqwYYNiYmLUvn175efn%0A6+zZsyouLtaBAwcUFRWl6Oho5ebmOubt1KmTbDab/Pz8dPDgQRmGoY0bNyomJsabmwUAABowr47s%0AvP322zp16pTS09MdJxePGzdOU6dOVVpamiIjI9WrVy9ZrVYlJiYqISFBhmFoxIgRCggIUHx8vFJS%0AUhQfHy8/Pz/NmjVLkjRp0iSNHDlSFRUVio2NVYcOHby5WQAAoAGzGIZh1HcR9cGTw3Bhoa4Po3nS%0A0cJT9br+xiI9rH77adhR+qk2wur5MNbRBjpk39CE1vPnXiGfe17BYSwAAIAGiLADAABMjbADAABM%0AzeuXngMAgPoRFuaOc+AufxlHj9bP+T6M7AAAAFMj7AAAAFMj7AAAAFMj7AAAAFMj7AAAAFMj7AAA%0AAFMj7AAAAFMj7AAAAFMj7AAAAFMj7AAAAFMj7AAAAFMj7AAAAFMj7AAAAFMj7AAAAFMj7AAAAFMj%0A7AAAAFMj7AAAAFMj7AAAAFMj7AAAAFMj7AAAAFMj7AAAAFMj7AAAAFMj7AAAAFMj7AAAAFMj7AAA%0AAFMj7AAAAFMj7AAAAFMj7AAAAFMj7AAAAFMj7AAAAFMj7AAAAFMj7AAAAFMj7AAAAFMj7AAAAFMj%0A7AAAAFMj7AAAAFMj7AAAAFMj7AAAAFMj7AAAAFMj7AAAAFMj7AAAAFPzre8C3KWyslITJ07Uvn37%0A5O/vr6lTp+q6666r77IAAEA9M83IzieffKKysjItXbpUL774ombMmFHfJQEAgAbANGEnPz9f9957%0AryTpjjvu0Ndff13PFQEAgIbANIex7Ha7bDab499Wq1Xnzp2Tr+/FNzE0NMhjtRgyPLbsWgmt39U3%0AFqlGPfcTaqXee8mDnxXmUr89FcrnXq3U/8de/byfTDOyY7PZVFJS4vh3ZWVltUEHAABcOUwTdqKj%0Ao7VhwwZJ0vbt2xUVFVXPFQEAgIbAYhj1P6jlDlVXY/3nP/+RYRh65ZVXdMMNN9R3WQAAoJ6ZJuwA%0AAABcjGkOYwEAAFwMYQcAAJgalyu5WV5enpKTk3XjjTfKMAyVlZVp4sSJWrRokXbt2qXmzZvLMAyd%0AOHFCv//97/Xb3/5WkvT5558rPT1dhmGovLxcvXr10lNPPSWLxaLExETdcsstGjt2rCTp7Nmzeuih%0Ah/Tpp59q9uzZOnr0qF555RVJ0saNGzVv3jz99a9/vSKvRvPE/jcMQ5mZmfrggw8c+3TIkCG67777%0AJEn33HOPNm3aJEk6cOCAhg0bpokTJ+q7777Tf//7X40cOdJR3/r165WWlqYVK1bI399fkjRjxgxZ%0ArVZ17dpVw4YN0wcffKDWrVtLkl577TVFRkaqX79+XtuHnpKXl6cnnnhCaWlpeuSRRxztjz76qG69%0A9VbNmDFDP/zwg3r27KkZM2booYcecryupv3y0/0vSRs2bNDatWsdNxa92DJnzJihXbt2qbCwUKWl%0ApQoPD1dISIjat2+v3NxcnTp1SkePHtWNN94oSVqwYIGsVqt27typhIQEZWZmqn379pKklStXau7c%0AuVq9erXj9hcjRoxQXFycunTp4uG9CrN65513tHnzZp07d04Wi0UpKSlq06aN/vSnP0mS9uzZo+uv%0Av15NmjRR7969NWDAAEnSH//4RxmGoXnz5kmSNm3apLfffluS9NVXX6ljx46SpJSUFM2cOVNnzpxR%0AkyZNHOt9+umndeONN6pXr15aunSpbrvtNklSVlaWfvzxRw0fPtypzqr3X2lpqSZOnKijR4/qzJkz%0ACg0N1aRJkxQSEqLu3bvro48+UkBAwAXbOXHiRG3fvl1/+9vfHG01fefNmTNHH3zwgcLCwlRRUaGr%0ArrpKI0eOVLt27Wrcn1fet6EX3HXXXXr99dclnQ8ff/nLXxQSEqJRo0apa9eukqQTJ07oN7/5jfr1%0A66f9+/dr5syZmjdvnsLCwnTu3DlNnDhR8+fP15AhQyRJH374oXr06KHOnTs7rSspKUmPP/641q5d%0AqzvuuEPTp0+/YoNOFXfv/6VLl2rbtm1asGCBAgICVFRUpGeffVbNmjXTHXfc4Vjv/v37NXz4cM2Y%0AMUMdO3bUypUrL6itW7du+uc//6n09HQlJydr27Zt+vLLL5WVlaVt27bJ399fL730kv7617/KYrF4%0AZ4d5UWRkpD788ENH2Nm3b5/OnDnjmL5y5UolJiYqMzPTEUwk1Wm/XGyZY8aMcUz7eSAdMmSI8vLy%0AlJ2d7fh/VCUnJ0e///3vncKOJJ05c0avvPKK40fHleLrr79WWlqazpw5I8Mw1KVLFz333HOaMGGC%0AHn74Ycf7Tfrfl+JPv6yq/OpXv9LQoUPVvXt3tW7dWj4+/zvokJKSopKSkhoDb25urt577z0ZhqHS%0A0lI9/vjj6t27t/d2hJt98803+vTTT5WVlSWLxaI9e/YoJSVFq1evVkZGhqTzgWDixIlOF+IcOXJE%0Ap0+f1rlz51RQUKDw8HDdc889uueeeySd74Oq11eZOXPmBRfzHDp0SDabTS+99JLTD7OarFixQi1b%0AtnT8yFiwYIHefPNNvfzyy9W+5syZM8rPz1dUVJTy8vKcfhxU950nSU899ZTi4+Mlnf+B+dxzz2nV%0AqlUXDVNVOIzlYadOnVKLFi0uaP/xxx/l7+8vi8Wi7Oxs/eEPf3C8+X19fTVmzBgtXbrUMf+4ceM0%0Afvx4p3sJVc372muv6bXXXtMLL7ygl19+2elD5Ernjv2/ePFijRs3zvFGCgkJUVJSkrKyshzL27t3%0Ar5KSkjR79mzHL6fqjB07VmvXrtXXX3+tqVOn6s9//rP8/PwknQ9qzZo105IlS9yy/Q3NL3/5Sx05%0AckTFxcWSpNWrV+vRRx+VJBmGoVWrVmnw4MEqLy/Xf/7zH8frLne/1LTMS1VSUqLPP/9cSUlJ2rZt%0Am44fP+6Y1rdvX/33v//V+vXrL3v5jc3333+vUaNGafz48crKylJWVpb8/Pw0ffp0l6996qmnlJGR%0A4fgzdOhQx7T33nvPaVrVyEJV4L3YNTWpqamaM2eOFi1apPfee09/+ctfdOzYMfdtrJcFBQXpyJEj%0AWr58uX744QfdcsstWr58ucvXrVixQvfff7/69OmjzMzMOtVw3XXX6d57770g8FenZcuW2rRpkz79%0A9FPZ7XYlJiY6flRU56OPPtLdd9+txx577IL3dnXfeT93ww036NZbb1V+fn6N8xF2PODzzz9XYmKi%0ABg0apJdeesnxK/bVV19VQkKCfv3rX2v69On6y1/+IkkqKChQRESE0zJsNpvOnDmjyspKSdLNN9+s%0Avn37XvSZX9dee62io6N16tQp3XnnnR7euobP3fu/qKjogsAUHh6uI0eOSDr/JThmzBhZrVbHl3hN%0AbDabpkyZoqeeekoDBgxQZGSk0/SJEydqwYIF+vbbby97HzRkPXv21D/+8Q8ZhqGdO3c6wuGWLVsU%0AFRWlFi1a6Le//e0FH37V7ZeTJ08qMTHR8efVV191THO1zEuxdu1aPfDAAwoICNBDDz3k9OVjtVo1%0AY8YMvfLKKyoqKrrsdTQmq1at0oABA9S2bVtJksVi0XPPPafc3FyVlpa6fX01Bd6goCAtWrRI+/fv%0AV2BgoD766CNdffXVbq/BW1q1aqW33npL27Zt06BBg/Tggw+6DNKVlZX64IMP1KdPHz3yyCNau3Zt%0ArfohJSXF6f3z0xCfnJysTZs26csvv3S5nF69emno0KFavny57r//fj311FM6cOBAja9ZtmyZBgwY%0AoF/96lfavXu3fvjhB8e0mr7zfu7qq692+b67co91eNBPD6P897//VVxcnH71q185DqPk5ubqtdde%0Ac3zBtmrVSocPH3Y65mi32+Xv7+80nPvss88qPj7ecfPEKp988ol++OEHdezYUW+88YZeeOEFL2xl%0Aw+Xu/W+z2XTixAk1b97cMf3bb791DKdbLBa9+eabOnHihIYPH65ly5a5/KDt0qWLgoODL3ouTkhI%0AiMaOHauUlBRFR0fXeX80NI8++qgmTpyo8PBwxcTEONpzcnJ06NAhPf300yovL9e+ffucDi9Vt1+a%0ANWvmNDRfdc5OTcsMCrr0W9YvW7ZMVqtVTz/9tEpLS/X99987DjNL0vXXX68nnnhCkyZNMuUhyJ87%0AfPiw43mEVSwWi1q2bHnRwwk/3ScLFixw9JF0/jyTqkMtgwcPdnzu+fj4aOHChY75Jk6cqAEDBlyw%0A3vfee08LFizQCy+8oOPHjysuLk5JSUmNth++/fZb2Ww2xyjZv//9bz3zzDPq0qWL0+fQT3322Wcq%0AKSnRiy++KOl8+FmzZo3jXJ7qXOww1unTpyWdH02bPn26XnzxRQ0cOLDG5Xz11Ve6++671bNnT1VU%0AVGjVqlV66aWXLno4Xzp/+Gn//v2OMGOxWJSVlaXk5GTHPNV95/3ckSNH1LNnzxrnYWTHw1q2bHlB%0A23333af7779f48ePlyTFx8frrbfeUmFhoSSpvLxc06ZNU1xcnNPrqn49/nSYuKCgQDNnztSrr76q%0AcePG6ZNPPtGWLVs8uEWNizv2/+OPP66pU6eqrKxMknTs2DHNnTvXMb1p06a65pprdOutt+p3v/ud%0ARo0a5RiRu1zdu3dX27Zt9f7779dpOQ1ReHi4Tp8+rYyMDMd5FUVFRdqxY4eWLVum+fPna9GiRXrg%0AgQcu2P5L2S/Hjx+v1TJrY9++faqoqFBWVpbmz5+vJUuWKCIi4oJf248//riKior0+eefX/I6GpvW%0ArVuroKDAqa2yslJHjhyRj4+P4/1S5dy5c46///wwVlXQkZwPY/006EjOgbfqPXby5EkdOXJEo0aN%0A0po1a7Ry5Up99tlnjfqQ4r59+zR58mTHPmzbtq2Cg4NltVqrfc3y5cs1depUzZ8/X/Pnz9fs2bPr%0AfChLkm699Vb95je/0bvvvlvjfB9++KGjv6xWq26++eYaz/VZtmyZRowY4ah34cKFWrFihdP/m4t9%0A5/3c/v379c033zidP3kxjOx4QNVhFB8fH8chji+++MJpnmHDhumxxx7Tv/71L/3617/WiBEjNGLE%0ACFVUVOjcuXN64IEHnH41VomMjNSTTz6phQsXqqysTMnJyRozZox+8YtfSDp/qCYpKUnLly9v1MO4%0AdeHu/Z+YmKiKigr97ne/k6+vrywWi4YNG3bRUZfBgwdr06ZNSk9PV5s2bfS3v/1NmzdvdkzPyMhQ%0AYGBgrbZj3Lhxpv3SfPjhh7Vq1Sq1bdtWBQUF2rp1qwYMGOD0YT5w4ECNHj1aEydOdHptbffLqlWr%0A1LNnz4suMzEx8ZJ+9S9btkx9+vRxahswYICWLFmi3/zmN442i8Wi6dOnO85DMrO+fftq8ODB6t69%0Au1q0aKHk5GS1atVK3bp10+23365//vOf6tGjhyTpyy+/dFzZVlfdu3fXP//5T73//vsaNWqUysrK%0ANGLECOXk5Khly5YKDQ1Vy5Yta3VSbUPVs2dPHThwQP3791fTpk1lGIZGjx5d7Yjkjz/+qB07djid%0AX9OpUyedPXtW27Ztq3GEOCUlxelqrIceesjpxHLp/Mibq/CYnJysKVOmqE+fPmrSpImaNm2qadOm%0AOaZXnVBctY4PPvhAq1evdrS1adNGv/zlL/Xxxx87Lfen33lVqkYGfXx85OvrqzfeeMPlRTncQRkA%0AcFm+/vprvf766yopKVFpaalatmypli1bauTIkXrzzTe1bds2BQYGys/PT6mpqYqMjLzo1Vht27bV%0A5MmTL3o11hNPPKHg4GCnq+PsdrseffRRDR8+XP369dO6deuUnp4uX19fVVRU6Ne//rWSkpK8vj/Q%0AcBF2AABus3fvXoWHh9d6BBPwBsIOAAAwNU5QBgAApkbYAQAApkbYAQAApsal5wAalLy8PP3xj39U%0ARESE48GsvXv3dnqkgLeMGTNGnTt3NsWDWIErGWEHQINz2223Oe6KXFJSoocfflgPPPCA2+7VAuDK%0AwmEsAA1aaWmprFargoKCtH37dg0YMEC9e/fWk08+6XhOVmJiopKSktSrVy/t2bNH69evV58+ffTo%0Ao49q2LBh+vHHHyWdvyHdoUOHJJ0fQUpMTJQk/ec//1G/fv3Up08fTZkyRQ888IBj/f/617/Uv39/%0AdevWzenhvAAaD8IOgAbn66+/doSV7t27q3PnzgoJCdELL7yg8ePHa/Xq1YqLi3N6DtzNN9+sjz/+%0AWGFhYZowYYLefPNNrVmzRtHR0Zo8eXKN6xszZoz+9Kc/adWqVQoPD1dFRYVjWllZmZYtW6Z58+bV%0A+gnQABoWwg6ABue2227TqlWrtGbNGm3evFmHDx/Wu+++q+DgYLVv317S+VvOHzx40PGk+ar2nTt3%0Aqn379rr22mslSYMGDarx8RInTpzQ4cOHdd9990mSfvvb3zpNv//++2WxWHTTTTddMU80B8yGsAOg%0AQQsMDFSPHj2Ul5d3wTTDMByjMFdddZUkXfAQVsMwnB5CWXUf1ao2q9Wqmu6tWvVsrcb6BG0AhB0A%0ADVxFRYW++OILdejQQSdOnNDOnTslSWvXrlWbNm3UvHlzp/k7dOigHTt2OM7NWbp0qbp06SLp/FOz%0Av/nmG0nSunXrJElBQUGKiIhQbm6uJGnNmjVe2S4A3sPVWAAanKpzdiTpzJkzuv322zV06FB1795d%0AU6ZM0ZkzZ9SsWbOLnkPTsmVLTZ48WUlJSSovL1ebNm0cT19+/vnnNWXKFM2dO1exsbGO18ycOVNj%0Ax47V7NmzdfPNNztGiQCYA8/GAnDFmzt3rgYOHKiwsDD94x//0Jo1azRnzpz6LguAmzCyA+CK16ZN%0AGw0ePFi+vr4KDg52jAQBMAdGdgAAgKlxgjIAADA1wg4AADA1wg4AADA1wg4AADA1wg4AADA1wg4A%0AADC1/wdnV5ufQrgtJ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330057"/>
            <a:ext cx="4807460" cy="31151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テキスト ボックス 4"/>
          <p:cNvSpPr txBox="1"/>
          <p:nvPr/>
        </p:nvSpPr>
        <p:spPr>
          <a:xfrm>
            <a:off x="5508104" y="1772816"/>
            <a:ext cx="2555508" cy="461665"/>
          </a:xfrm>
          <a:prstGeom prst="rect">
            <a:avLst/>
          </a:prstGeom>
          <a:noFill/>
        </p:spPr>
        <p:txBody>
          <a:bodyPr wrap="none" rtlCol="0">
            <a:spAutoFit/>
          </a:bodyPr>
          <a:lstStyle/>
          <a:p>
            <a:r>
              <a:rPr kumimoji="1" lang="ja-JP" altLang="en-US" sz="2400" b="1" dirty="0" smtClean="0"/>
              <a:t>地区ごとの事故数</a:t>
            </a:r>
            <a:endParaRPr kumimoji="1" lang="ja-JP" altLang="en-US" sz="2400" b="1" dirty="0"/>
          </a:p>
        </p:txBody>
      </p:sp>
    </p:spTree>
    <p:extLst>
      <p:ext uri="{BB962C8B-B14F-4D97-AF65-F5344CB8AC3E}">
        <p14:creationId xmlns:p14="http://schemas.microsoft.com/office/powerpoint/2010/main" val="2217515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分析の方針</a:t>
            </a:r>
            <a:endParaRPr kumimoji="1" lang="ja-JP" altLang="en-US" dirty="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8</a:t>
            </a:fld>
            <a:endParaRPr kumimoji="1" lang="ja-JP" altLang="en-US"/>
          </a:p>
        </p:txBody>
      </p:sp>
      <p:sp>
        <p:nvSpPr>
          <p:cNvPr id="9" name="テキスト ボックス 8"/>
          <p:cNvSpPr txBox="1"/>
          <p:nvPr/>
        </p:nvSpPr>
        <p:spPr>
          <a:xfrm>
            <a:off x="683568" y="1412776"/>
            <a:ext cx="2031325" cy="461665"/>
          </a:xfrm>
          <a:prstGeom prst="rect">
            <a:avLst/>
          </a:prstGeom>
          <a:noFill/>
        </p:spPr>
        <p:txBody>
          <a:bodyPr wrap="none" rtlCol="0">
            <a:spAutoFit/>
          </a:bodyPr>
          <a:lstStyle/>
          <a:p>
            <a:r>
              <a:rPr kumimoji="1" lang="ja-JP" altLang="en-US" sz="2400" dirty="0" smtClean="0"/>
              <a:t>事故の集計軸</a:t>
            </a:r>
            <a:endParaRPr kumimoji="1" lang="ja-JP" altLang="en-US" sz="2400" dirty="0"/>
          </a:p>
        </p:txBody>
      </p:sp>
      <p:sp>
        <p:nvSpPr>
          <p:cNvPr id="10" name="テキスト ボックス 9"/>
          <p:cNvSpPr txBox="1"/>
          <p:nvPr/>
        </p:nvSpPr>
        <p:spPr>
          <a:xfrm>
            <a:off x="3908827" y="1412776"/>
            <a:ext cx="1723549" cy="461665"/>
          </a:xfrm>
          <a:prstGeom prst="rect">
            <a:avLst/>
          </a:prstGeom>
          <a:noFill/>
        </p:spPr>
        <p:txBody>
          <a:bodyPr wrap="none" rtlCol="0">
            <a:spAutoFit/>
          </a:bodyPr>
          <a:lstStyle/>
          <a:p>
            <a:r>
              <a:rPr lang="ja-JP" altLang="en-US" sz="2400" dirty="0" smtClean="0"/>
              <a:t>分析の手法</a:t>
            </a:r>
            <a:endParaRPr kumimoji="1" lang="ja-JP" altLang="en-US" sz="2400" dirty="0"/>
          </a:p>
        </p:txBody>
      </p:sp>
      <p:grpSp>
        <p:nvGrpSpPr>
          <p:cNvPr id="21" name="グループ化 20"/>
          <p:cNvGrpSpPr/>
          <p:nvPr/>
        </p:nvGrpSpPr>
        <p:grpSpPr>
          <a:xfrm>
            <a:off x="467544" y="2132856"/>
            <a:ext cx="7275821" cy="720080"/>
            <a:chOff x="467544" y="2132856"/>
            <a:chExt cx="7275821" cy="720080"/>
          </a:xfrm>
        </p:grpSpPr>
        <p:sp>
          <p:nvSpPr>
            <p:cNvPr id="5" name="正方形/長方形 4"/>
            <p:cNvSpPr/>
            <p:nvPr/>
          </p:nvSpPr>
          <p:spPr>
            <a:xfrm>
              <a:off x="467544" y="2132856"/>
              <a:ext cx="2304256"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dirty="0" smtClean="0"/>
                <a:t>日時</a:t>
              </a:r>
              <a:endParaRPr kumimoji="1" lang="ja-JP" altLang="en-US" sz="2400" dirty="0"/>
            </a:p>
          </p:txBody>
        </p:sp>
        <p:sp>
          <p:nvSpPr>
            <p:cNvPr id="11" name="テキスト ボックス 10"/>
            <p:cNvSpPr txBox="1"/>
            <p:nvPr/>
          </p:nvSpPr>
          <p:spPr>
            <a:xfrm>
              <a:off x="3491880" y="2276872"/>
              <a:ext cx="4251485"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smtClean="0"/>
                <a:t>事故要因ごとに日時で決定木分析</a:t>
              </a:r>
              <a:endParaRPr kumimoji="1" lang="ja-JP" altLang="en-US" sz="2000" dirty="0"/>
            </a:p>
          </p:txBody>
        </p:sp>
      </p:grpSp>
      <p:grpSp>
        <p:nvGrpSpPr>
          <p:cNvPr id="20" name="グループ化 19"/>
          <p:cNvGrpSpPr/>
          <p:nvPr/>
        </p:nvGrpSpPr>
        <p:grpSpPr>
          <a:xfrm>
            <a:off x="467544" y="2996952"/>
            <a:ext cx="6745226" cy="720080"/>
            <a:chOff x="467544" y="3140968"/>
            <a:chExt cx="6745226" cy="720080"/>
          </a:xfrm>
        </p:grpSpPr>
        <p:sp>
          <p:nvSpPr>
            <p:cNvPr id="6" name="正方形/長方形 5"/>
            <p:cNvSpPr/>
            <p:nvPr/>
          </p:nvSpPr>
          <p:spPr>
            <a:xfrm>
              <a:off x="467544" y="3140968"/>
              <a:ext cx="2304256"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事故要因</a:t>
              </a:r>
              <a:endParaRPr kumimoji="1" lang="ja-JP" altLang="en-US" sz="2400" dirty="0"/>
            </a:p>
          </p:txBody>
        </p:sp>
        <p:sp>
          <p:nvSpPr>
            <p:cNvPr id="13" name="テキスト ボックス 12"/>
            <p:cNvSpPr txBox="1"/>
            <p:nvPr/>
          </p:nvSpPr>
          <p:spPr>
            <a:xfrm>
              <a:off x="3491880" y="3356992"/>
              <a:ext cx="3720890" cy="400110"/>
            </a:xfrm>
            <a:prstGeom prst="rect">
              <a:avLst/>
            </a:prstGeom>
            <a:noFill/>
          </p:spPr>
          <p:txBody>
            <a:bodyPr wrap="none" rtlCol="0">
              <a:spAutoFit/>
            </a:bodyPr>
            <a:lstStyle/>
            <a:p>
              <a:pPr marL="342900" indent="-342900">
                <a:buFont typeface="Arial" panose="020B0604020202020204" pitchFamily="34" charset="0"/>
                <a:buChar char="•"/>
              </a:pPr>
              <a:r>
                <a:rPr lang="ja-JP" altLang="en-US" sz="2000" dirty="0" smtClean="0"/>
                <a:t>事後</a:t>
              </a:r>
              <a:r>
                <a:rPr lang="ja-JP" altLang="en-US" sz="2000" dirty="0"/>
                <a:t>要因</a:t>
              </a:r>
              <a:r>
                <a:rPr lang="ja-JP" altLang="en-US" sz="2000" dirty="0" smtClean="0"/>
                <a:t>ごとにクラスタリング</a:t>
              </a:r>
              <a:endParaRPr kumimoji="1" lang="ja-JP" altLang="en-US" sz="2000" dirty="0"/>
            </a:p>
          </p:txBody>
        </p:sp>
      </p:grpSp>
      <p:grpSp>
        <p:nvGrpSpPr>
          <p:cNvPr id="19" name="グループ化 18"/>
          <p:cNvGrpSpPr/>
          <p:nvPr/>
        </p:nvGrpSpPr>
        <p:grpSpPr>
          <a:xfrm>
            <a:off x="467544" y="3933056"/>
            <a:ext cx="8737760" cy="720080"/>
            <a:chOff x="467544" y="4149080"/>
            <a:chExt cx="8737760" cy="720080"/>
          </a:xfrm>
        </p:grpSpPr>
        <p:sp>
          <p:nvSpPr>
            <p:cNvPr id="7" name="正方形/長方形 6"/>
            <p:cNvSpPr/>
            <p:nvPr/>
          </p:nvSpPr>
          <p:spPr>
            <a:xfrm>
              <a:off x="467544" y="4149080"/>
              <a:ext cx="2304256"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smtClean="0"/>
                <a:t>被害者有無</a:t>
              </a:r>
              <a:endParaRPr kumimoji="1" lang="ja-JP" altLang="en-US" sz="2400" dirty="0"/>
            </a:p>
          </p:txBody>
        </p:sp>
        <p:sp>
          <p:nvSpPr>
            <p:cNvPr id="14" name="テキスト ボックス 13"/>
            <p:cNvSpPr txBox="1"/>
            <p:nvPr/>
          </p:nvSpPr>
          <p:spPr>
            <a:xfrm>
              <a:off x="3491880" y="4365104"/>
              <a:ext cx="5713424" cy="400110"/>
            </a:xfrm>
            <a:prstGeom prst="rect">
              <a:avLst/>
            </a:prstGeom>
            <a:noFill/>
          </p:spPr>
          <p:txBody>
            <a:bodyPr wrap="none" rtlCol="0">
              <a:spAutoFit/>
            </a:bodyPr>
            <a:lstStyle/>
            <a:p>
              <a:pPr marL="342900" indent="-342900">
                <a:buFont typeface="Arial" panose="020B0604020202020204" pitchFamily="34" charset="0"/>
                <a:buChar char="•"/>
              </a:pPr>
              <a:r>
                <a:rPr lang="ja-JP" altLang="en-US" sz="2000" dirty="0" smtClean="0"/>
                <a:t>事故原因ごとに被害者有無</a:t>
              </a:r>
              <a:r>
                <a:rPr lang="ja-JP" altLang="en-US" sz="2000" dirty="0"/>
                <a:t>で</a:t>
              </a:r>
              <a:r>
                <a:rPr lang="ja-JP" altLang="en-US" sz="2000" dirty="0" smtClean="0"/>
                <a:t>分けて分布を比較</a:t>
              </a:r>
              <a:endParaRPr kumimoji="1" lang="ja-JP" altLang="en-US" sz="2000" dirty="0"/>
            </a:p>
          </p:txBody>
        </p:sp>
      </p:grpSp>
      <p:grpSp>
        <p:nvGrpSpPr>
          <p:cNvPr id="22" name="グループ化 21"/>
          <p:cNvGrpSpPr/>
          <p:nvPr/>
        </p:nvGrpSpPr>
        <p:grpSpPr>
          <a:xfrm>
            <a:off x="467544" y="4869160"/>
            <a:ext cx="8276095" cy="720080"/>
            <a:chOff x="467544" y="4869160"/>
            <a:chExt cx="8276095" cy="720080"/>
          </a:xfrm>
        </p:grpSpPr>
        <p:sp>
          <p:nvSpPr>
            <p:cNvPr id="8" name="正方形/長方形 7"/>
            <p:cNvSpPr/>
            <p:nvPr/>
          </p:nvSpPr>
          <p:spPr>
            <a:xfrm>
              <a:off x="467544" y="4869160"/>
              <a:ext cx="2304256"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dirty="0"/>
                <a:t>車種</a:t>
              </a:r>
              <a:endParaRPr kumimoji="1" lang="ja-JP" altLang="en-US" sz="2400" dirty="0"/>
            </a:p>
          </p:txBody>
        </p:sp>
        <p:grpSp>
          <p:nvGrpSpPr>
            <p:cNvPr id="18" name="グループ化 17"/>
            <p:cNvGrpSpPr/>
            <p:nvPr/>
          </p:nvGrpSpPr>
          <p:grpSpPr>
            <a:xfrm>
              <a:off x="467544" y="4869160"/>
              <a:ext cx="8276095" cy="720080"/>
              <a:chOff x="467544" y="5157192"/>
              <a:chExt cx="8276095" cy="720080"/>
            </a:xfrm>
          </p:grpSpPr>
          <p:sp>
            <p:nvSpPr>
              <p:cNvPr id="15" name="テキスト ボックス 14"/>
              <p:cNvSpPr txBox="1"/>
              <p:nvPr/>
            </p:nvSpPr>
            <p:spPr>
              <a:xfrm>
                <a:off x="3491880" y="5333146"/>
                <a:ext cx="5251759" cy="400110"/>
              </a:xfrm>
              <a:prstGeom prst="rect">
                <a:avLst/>
              </a:prstGeom>
              <a:noFill/>
            </p:spPr>
            <p:txBody>
              <a:bodyPr wrap="none" rtlCol="0">
                <a:spAutoFit/>
              </a:bodyPr>
              <a:lstStyle/>
              <a:p>
                <a:pPr marL="342900" indent="-342900">
                  <a:buFont typeface="Arial" panose="020B0604020202020204" pitchFamily="34" charset="0"/>
                  <a:buChar char="•"/>
                </a:pPr>
                <a:r>
                  <a:rPr lang="ja-JP" altLang="en-US" sz="2000" dirty="0"/>
                  <a:t>場所</a:t>
                </a:r>
                <a:r>
                  <a:rPr lang="ja-JP" altLang="en-US" sz="2000" dirty="0" smtClean="0"/>
                  <a:t>ごとの車種構成比について主成分分析</a:t>
                </a:r>
                <a:endParaRPr kumimoji="1" lang="ja-JP" altLang="en-US" sz="2000" dirty="0"/>
              </a:p>
            </p:txBody>
          </p:sp>
          <p:sp>
            <p:nvSpPr>
              <p:cNvPr id="16" name="正方形/長方形 15"/>
              <p:cNvSpPr/>
              <p:nvPr/>
            </p:nvSpPr>
            <p:spPr>
              <a:xfrm>
                <a:off x="467544" y="5157192"/>
                <a:ext cx="2304256" cy="7200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2400" dirty="0"/>
                  <a:t>車種</a:t>
                </a:r>
                <a:endParaRPr kumimoji="1" lang="ja-JP" altLang="en-US" sz="2400" dirty="0"/>
              </a:p>
            </p:txBody>
          </p:sp>
        </p:grpSp>
      </p:grpSp>
      <p:sp>
        <p:nvSpPr>
          <p:cNvPr id="17" name="二等辺三角形 16"/>
          <p:cNvSpPr/>
          <p:nvPr/>
        </p:nvSpPr>
        <p:spPr>
          <a:xfrm rot="10800000">
            <a:off x="3563888" y="5733256"/>
            <a:ext cx="1060704" cy="33833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842387" y="6116011"/>
            <a:ext cx="7762061" cy="461665"/>
          </a:xfrm>
          <a:prstGeom prst="rect">
            <a:avLst/>
          </a:prstGeom>
          <a:noFill/>
        </p:spPr>
        <p:txBody>
          <a:bodyPr wrap="none" rtlCol="0">
            <a:spAutoFit/>
          </a:bodyPr>
          <a:lstStyle/>
          <a:p>
            <a:r>
              <a:rPr lang="ja-JP" altLang="en-US" sz="2400" dirty="0" smtClean="0"/>
              <a:t>乗用車とバス・タクシーで分けると事故分布の偏りが大きい</a:t>
            </a:r>
            <a:endParaRPr kumimoji="1" lang="ja-JP" altLang="en-US" sz="2400" dirty="0"/>
          </a:p>
        </p:txBody>
      </p:sp>
    </p:spTree>
    <p:extLst>
      <p:ext uri="{BB962C8B-B14F-4D97-AF65-F5344CB8AC3E}">
        <p14:creationId xmlns:p14="http://schemas.microsoft.com/office/powerpoint/2010/main" val="1089236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2. </a:t>
            </a:r>
            <a:r>
              <a:rPr lang="ja-JP" altLang="en-US" dirty="0" smtClean="0"/>
              <a:t>車種ごとの事故の</a:t>
            </a:r>
            <a:r>
              <a:rPr kumimoji="1" lang="ja-JP" altLang="en-US" dirty="0" smtClean="0"/>
              <a:t>分析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車種ごとの割合</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11A5ECD7-87CC-4117-B279-B87347FFD4FD}" type="slidenum">
              <a:rPr kumimoji="1" lang="ja-JP" altLang="en-US" smtClean="0"/>
              <a:t>9</a:t>
            </a:fld>
            <a:endParaRPr kumimoji="1" lang="ja-JP" altLang="en-US"/>
          </a:p>
        </p:txBody>
      </p:sp>
      <p:pic>
        <p:nvPicPr>
          <p:cNvPr id="6" name="図 5" descr="スクリーンショット 2017-12-02 12.18.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204864"/>
            <a:ext cx="8243942" cy="4032448"/>
          </a:xfrm>
          <a:prstGeom prst="rect">
            <a:avLst/>
          </a:prstGeom>
        </p:spPr>
      </p:pic>
      <p:sp>
        <p:nvSpPr>
          <p:cNvPr id="7" name="正方形/長方形 6"/>
          <p:cNvSpPr/>
          <p:nvPr/>
        </p:nvSpPr>
        <p:spPr>
          <a:xfrm>
            <a:off x="4333132" y="2334702"/>
            <a:ext cx="886940" cy="30221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452320" y="4653136"/>
            <a:ext cx="877163" cy="369332"/>
          </a:xfrm>
          <a:prstGeom prst="rect">
            <a:avLst/>
          </a:prstGeom>
          <a:noFill/>
        </p:spPr>
        <p:txBody>
          <a:bodyPr wrap="none" rtlCol="0">
            <a:spAutoFit/>
          </a:bodyPr>
          <a:lstStyle/>
          <a:p>
            <a:r>
              <a:rPr kumimoji="1" lang="ja-JP" altLang="en-US" dirty="0" smtClean="0">
                <a:solidFill>
                  <a:schemeClr val="accent1"/>
                </a:solidFill>
              </a:rPr>
              <a:t>乗用車</a:t>
            </a:r>
            <a:endParaRPr kumimoji="1" lang="ja-JP" altLang="en-US" dirty="0">
              <a:solidFill>
                <a:schemeClr val="accent1"/>
              </a:solidFill>
            </a:endParaRPr>
          </a:p>
        </p:txBody>
      </p:sp>
      <p:sp>
        <p:nvSpPr>
          <p:cNvPr id="11" name="テキスト ボックス 10"/>
          <p:cNvSpPr txBox="1"/>
          <p:nvPr/>
        </p:nvSpPr>
        <p:spPr>
          <a:xfrm>
            <a:off x="1619672" y="3140968"/>
            <a:ext cx="976349" cy="369332"/>
          </a:xfrm>
          <a:prstGeom prst="rect">
            <a:avLst/>
          </a:prstGeom>
          <a:noFill/>
        </p:spPr>
        <p:txBody>
          <a:bodyPr wrap="none" rtlCol="0">
            <a:spAutoFit/>
          </a:bodyPr>
          <a:lstStyle/>
          <a:p>
            <a:r>
              <a:rPr kumimoji="1" lang="ja-JP" altLang="en-US" dirty="0" smtClean="0">
                <a:solidFill>
                  <a:srgbClr val="008000"/>
                </a:solidFill>
              </a:rPr>
              <a:t>タクシー</a:t>
            </a:r>
            <a:endParaRPr kumimoji="1" lang="ja-JP" altLang="en-US" dirty="0">
              <a:solidFill>
                <a:srgbClr val="008000"/>
              </a:solidFill>
            </a:endParaRPr>
          </a:p>
        </p:txBody>
      </p:sp>
    </p:spTree>
    <p:extLst>
      <p:ext uri="{BB962C8B-B14F-4D97-AF65-F5344CB8AC3E}">
        <p14:creationId xmlns:p14="http://schemas.microsoft.com/office/powerpoint/2010/main" val="631513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4964</TotalTime>
  <Words>1841</Words>
  <Application>Microsoft Macintosh PowerPoint</Application>
  <PresentationFormat>On-screen Show (4:3)</PresentationFormat>
  <Paragraphs>401</Paragraphs>
  <Slides>51</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Calibri</vt:lpstr>
      <vt:lpstr>ＭＳ Ｐゴシック</vt:lpstr>
      <vt:lpstr>Wingdings</vt:lpstr>
      <vt:lpstr>游ゴシック</vt:lpstr>
      <vt:lpstr>Arial</vt:lpstr>
      <vt:lpstr>Office ​​テーマ</vt:lpstr>
      <vt:lpstr>12/2(土)GCI最終発表　Team3 </vt:lpstr>
      <vt:lpstr>ニューヨーク市の交通事故対策</vt:lpstr>
      <vt:lpstr>データ分析のアウトラインと目的</vt:lpstr>
      <vt:lpstr>データ分析のアウトラインと目的</vt:lpstr>
      <vt:lpstr>ニューヨーク市の交通事情 -大通り-</vt:lpstr>
      <vt:lpstr>ニューヨーク市の交通事情 -裏通り-</vt:lpstr>
      <vt:lpstr>データの対象地区と事故数</vt:lpstr>
      <vt:lpstr>分析の方針</vt:lpstr>
      <vt:lpstr>2. 車種ごとの事故の分析</vt:lpstr>
      <vt:lpstr>車種ごとの事故の分析</vt:lpstr>
      <vt:lpstr>車種ごとの事故の分析</vt:lpstr>
      <vt:lpstr>乗用車の事故数Heatmap：月と時間帯</vt:lpstr>
      <vt:lpstr>秋の事故要因の分析</vt:lpstr>
      <vt:lpstr>春の事故原因の分析</vt:lpstr>
      <vt:lpstr>乗用車の事故要因</vt:lpstr>
      <vt:lpstr>秋の事故への対策 –日照時間–</vt:lpstr>
      <vt:lpstr>春の事故への対策 –疲労・眠気– </vt:lpstr>
      <vt:lpstr>車種ごとの事故の分析</vt:lpstr>
      <vt:lpstr>事故数の多い場所の抽出</vt:lpstr>
      <vt:lpstr>TAXIの事故要因</vt:lpstr>
      <vt:lpstr>TAXIの事故要因</vt:lpstr>
      <vt:lpstr>BUSの事故要因</vt:lpstr>
      <vt:lpstr>BUSの事故要因</vt:lpstr>
      <vt:lpstr>TAXI/BUSの事故要因</vt:lpstr>
      <vt:lpstr>対策(1) 労働環境の改善</vt:lpstr>
      <vt:lpstr>対策(2) 道路環境の改善</vt:lpstr>
      <vt:lpstr>結論</vt:lpstr>
      <vt:lpstr>Appendix</vt:lpstr>
      <vt:lpstr>格納されている変数</vt:lpstr>
      <vt:lpstr>事故の分布 –日時-</vt:lpstr>
      <vt:lpstr>事故の分布 -事故原因-</vt:lpstr>
      <vt:lpstr>①分析方針</vt:lpstr>
      <vt:lpstr>Failure to Yield Right-of-Way</vt:lpstr>
      <vt:lpstr>Turning Improperly</vt:lpstr>
      <vt:lpstr>Pavement Slippery</vt:lpstr>
      <vt:lpstr>Alcohol Involvement</vt:lpstr>
      <vt:lpstr>② Driver’s inattentionのクラスタリング</vt:lpstr>
      <vt:lpstr>②クラスタリング結果</vt:lpstr>
      <vt:lpstr>②クラスタリング結果</vt:lpstr>
      <vt:lpstr>②クラスタリング結果</vt:lpstr>
      <vt:lpstr>場所ごとの車種の割合に関する主成分分析 </vt:lpstr>
      <vt:lpstr>場所ごとの車種の割合に関する主成分分析 </vt:lpstr>
      <vt:lpstr>秋15~18時における、「疲労・睡眠不足」 原因の事故分布</vt:lpstr>
      <vt:lpstr>事故原因の分布</vt:lpstr>
      <vt:lpstr>事故車種の分布</vt:lpstr>
      <vt:lpstr>被害者の有無の偏在性</vt:lpstr>
      <vt:lpstr>PowerPoint Presentation</vt:lpstr>
      <vt:lpstr>PowerPoint Presentation</vt:lpstr>
      <vt:lpstr>日時の偏在性</vt:lpstr>
      <vt:lpstr>PowerPoint Presentation</vt:lpstr>
      <vt:lpstr>PowerPoint Presentation</vt:lpstr>
    </vt:vector>
  </TitlesOfParts>
  <Company>Microsoft</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miyamoto</dc:creator>
  <cp:lastModifiedBy>ｱﾃﾞｨﾌﾟﾄﾗ　ｺｽﾏｽ ｸﾘｽﾅ</cp:lastModifiedBy>
  <cp:revision>153</cp:revision>
  <dcterms:created xsi:type="dcterms:W3CDTF">2017-11-20T06:23:50Z</dcterms:created>
  <dcterms:modified xsi:type="dcterms:W3CDTF">2017-12-02T05:44:16Z</dcterms:modified>
</cp:coreProperties>
</file>